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handoutMasterIdLst>
    <p:handoutMasterId r:id="rId57"/>
  </p:handoutMasterIdLst>
  <p:sldIdLst>
    <p:sldId id="256" r:id="rId3"/>
    <p:sldId id="298" r:id="rId4"/>
    <p:sldId id="299" r:id="rId5"/>
    <p:sldId id="310" r:id="rId6"/>
    <p:sldId id="274" r:id="rId7"/>
    <p:sldId id="320" r:id="rId8"/>
    <p:sldId id="261" r:id="rId9"/>
    <p:sldId id="309" r:id="rId10"/>
    <p:sldId id="262" r:id="rId11"/>
    <p:sldId id="263" r:id="rId12"/>
    <p:sldId id="264" r:id="rId13"/>
    <p:sldId id="265" r:id="rId14"/>
    <p:sldId id="266" r:id="rId15"/>
    <p:sldId id="267" r:id="rId16"/>
    <p:sldId id="300" r:id="rId17"/>
    <p:sldId id="311" r:id="rId18"/>
    <p:sldId id="312" r:id="rId19"/>
    <p:sldId id="268" r:id="rId20"/>
    <p:sldId id="301" r:id="rId21"/>
    <p:sldId id="302" r:id="rId22"/>
    <p:sldId id="270" r:id="rId23"/>
    <p:sldId id="272" r:id="rId24"/>
    <p:sldId id="275" r:id="rId25"/>
    <p:sldId id="276" r:id="rId26"/>
    <p:sldId id="308" r:id="rId27"/>
    <p:sldId id="280" r:id="rId28"/>
    <p:sldId id="325" r:id="rId29"/>
    <p:sldId id="326" r:id="rId30"/>
    <p:sldId id="328" r:id="rId31"/>
    <p:sldId id="279" r:id="rId32"/>
    <p:sldId id="283" r:id="rId33"/>
    <p:sldId id="322" r:id="rId34"/>
    <p:sldId id="321" r:id="rId35"/>
    <p:sldId id="323" r:id="rId36"/>
    <p:sldId id="329" r:id="rId37"/>
    <p:sldId id="330" r:id="rId38"/>
    <p:sldId id="294" r:id="rId39"/>
    <p:sldId id="288" r:id="rId40"/>
    <p:sldId id="285" r:id="rId41"/>
    <p:sldId id="286" r:id="rId42"/>
    <p:sldId id="292" r:id="rId43"/>
    <p:sldId id="287" r:id="rId44"/>
    <p:sldId id="290" r:id="rId45"/>
    <p:sldId id="291" r:id="rId46"/>
    <p:sldId id="305" r:id="rId47"/>
    <p:sldId id="296" r:id="rId48"/>
    <p:sldId id="304" r:id="rId49"/>
    <p:sldId id="306" r:id="rId50"/>
    <p:sldId id="316" r:id="rId51"/>
    <p:sldId id="313" r:id="rId52"/>
    <p:sldId id="317" r:id="rId53"/>
    <p:sldId id="319" r:id="rId54"/>
    <p:sldId id="297" r:id="rId55"/>
    <p:sldId id="324" r:id="rId56"/>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nc3" initials="z"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3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14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0B3AFBB-15B7-4C2B-BF95-DE5C8B660921}" type="datetimeFigureOut">
              <a:rPr kumimoji="1" lang="ja-JP" altLang="en-US" smtClean="0"/>
              <a:t>2018/1/16</a:t>
            </a:fld>
            <a:endParaRPr kumimoji="1" lang="ja-JP" altLang="en-US"/>
          </a:p>
        </p:txBody>
      </p:sp>
      <p:sp>
        <p:nvSpPr>
          <p:cNvPr id="4" name="フッター プレースホルダー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FCB0E5D-0028-4298-BCC0-342BA4AD8976}" type="slidenum">
              <a:rPr kumimoji="1" lang="ja-JP" altLang="en-US" smtClean="0"/>
              <a:t>‹#›</a:t>
            </a:fld>
            <a:endParaRPr kumimoji="1" lang="ja-JP" altLang="en-US"/>
          </a:p>
        </p:txBody>
      </p:sp>
    </p:spTree>
    <p:extLst>
      <p:ext uri="{BB962C8B-B14F-4D97-AF65-F5344CB8AC3E}">
        <p14:creationId xmlns:p14="http://schemas.microsoft.com/office/powerpoint/2010/main" val="29492196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256243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354548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1885544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7613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24090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49731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95650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0699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6858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3917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8433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2350700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8283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7398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7419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1086540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137322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2669439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901389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347469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33586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A359F90D-422F-4F07-9B3C-CFC3A8C0E7CB}" type="datetimeFigureOut">
              <a:rPr kumimoji="1" lang="ja-JP" altLang="en-US" smtClean="0"/>
              <a:t>2018/1/16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139691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9F90D-422F-4F07-9B3C-CFC3A8C0E7CB}" type="datetimeFigureOut">
              <a:rPr kumimoji="1" lang="ja-JP" altLang="en-US" smtClean="0"/>
              <a:t>2018/1/16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CA219-A4F0-47BB-94C4-0C567D29C76A}" type="slidenum">
              <a:rPr kumimoji="1" lang="ja-JP" altLang="en-US" smtClean="0"/>
              <a:t>‹#›</a:t>
            </a:fld>
            <a:endParaRPr kumimoji="1" lang="ja-JP" altLang="en-US"/>
          </a:p>
        </p:txBody>
      </p:sp>
    </p:spTree>
    <p:extLst>
      <p:ext uri="{BB962C8B-B14F-4D97-AF65-F5344CB8AC3E}">
        <p14:creationId xmlns:p14="http://schemas.microsoft.com/office/powerpoint/2010/main" val="4061685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tint val="66000"/>
                <a:satMod val="160000"/>
              </a:schemeClr>
            </a:gs>
            <a:gs pos="59000">
              <a:schemeClr val="accent1">
                <a:tint val="44500"/>
                <a:satMod val="160000"/>
              </a:schemeClr>
            </a:gs>
            <a:gs pos="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92D8E-709F-45ED-AB81-663F5A7B02AE}" type="datetimeFigureOut">
              <a:rPr lang="ja-JP" altLang="en-US" smtClean="0">
                <a:solidFill>
                  <a:prstClr val="black">
                    <a:tint val="75000"/>
                  </a:prstClr>
                </a:solidFill>
              </a:rPr>
              <a:pPr/>
              <a:t>2018/1/16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59CD3-8B0E-4F8F-B50D-2451ABDAD36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2419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rdsig.yahoo.co.jp/RV=1/RU=aHR0cHM6Ly9oZWFkbGluZXMueWFob28uY28uanAvaGw_YT0yMDE4MDEwOC0wMDAwMDAxNi1yeXUtb2tpLnZpZXctMDAw;_ylt=A2RhYJ8wHFRaOjYAkjcPmuZ7"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40876" y="1122363"/>
            <a:ext cx="8865577" cy="1506537"/>
          </a:xfrm>
        </p:spPr>
        <p:txBody>
          <a:bodyPr>
            <a:normAutofit fontScale="90000"/>
          </a:bodyPr>
          <a:lstStyle/>
          <a:p>
            <a:r>
              <a:rPr kumimoji="1" lang="ja-JP" altLang="en-US" sz="4400" b="1" dirty="0" smtClean="0"/>
              <a:t>全労連女性部</a:t>
            </a:r>
            <a:r>
              <a:rPr kumimoji="1" lang="en-US" altLang="ja-JP" sz="4400" b="1" dirty="0" smtClean="0"/>
              <a:t/>
            </a:r>
            <a:br>
              <a:rPr kumimoji="1" lang="en-US" altLang="ja-JP" sz="4400" b="1" dirty="0" smtClean="0"/>
            </a:br>
            <a:r>
              <a:rPr lang="ja-JP" altLang="en-US" b="1" dirty="0" smtClean="0"/>
              <a:t>沖縄平和ツアー</a:t>
            </a:r>
            <a:endParaRPr kumimoji="1" lang="ja-JP" altLang="en-US" b="1" dirty="0"/>
          </a:p>
        </p:txBody>
      </p:sp>
      <p:sp>
        <p:nvSpPr>
          <p:cNvPr id="3" name="サブタイトル 2"/>
          <p:cNvSpPr>
            <a:spLocks noGrp="1"/>
          </p:cNvSpPr>
          <p:nvPr>
            <p:ph type="subTitle" idx="1"/>
          </p:nvPr>
        </p:nvSpPr>
        <p:spPr>
          <a:xfrm>
            <a:off x="1635368" y="2848708"/>
            <a:ext cx="9372601" cy="2813056"/>
          </a:xfrm>
        </p:spPr>
        <p:txBody>
          <a:bodyPr>
            <a:normAutofit lnSpcReduction="10000"/>
          </a:bodyPr>
          <a:lstStyle/>
          <a:p>
            <a:r>
              <a:rPr kumimoji="1" lang="ja-JP" altLang="en-US" sz="8000" dirty="0" smtClean="0">
                <a:solidFill>
                  <a:srgbClr val="0070C0"/>
                </a:solidFill>
                <a:latin typeface="HG明朝E" panose="02020909000000000000" pitchFamily="17" charset="-128"/>
                <a:ea typeface="HG明朝E" panose="02020909000000000000" pitchFamily="17" charset="-128"/>
              </a:rPr>
              <a:t>基地はいらない！</a:t>
            </a:r>
            <a:endParaRPr kumimoji="1" lang="en-US" altLang="ja-JP" sz="8000" dirty="0" smtClean="0">
              <a:solidFill>
                <a:srgbClr val="0070C0"/>
              </a:solidFill>
              <a:latin typeface="HG明朝E" panose="02020909000000000000" pitchFamily="17" charset="-128"/>
              <a:ea typeface="HG明朝E" panose="02020909000000000000" pitchFamily="17" charset="-128"/>
            </a:endParaRPr>
          </a:p>
          <a:p>
            <a:r>
              <a:rPr lang="ja-JP" altLang="en-US" sz="8000" dirty="0" smtClean="0">
                <a:solidFill>
                  <a:srgbClr val="0070C0"/>
                </a:solidFill>
                <a:latin typeface="HG明朝E" panose="02020909000000000000" pitchFamily="17" charset="-128"/>
                <a:ea typeface="HG明朝E" panose="02020909000000000000" pitchFamily="17" charset="-128"/>
              </a:rPr>
              <a:t>命どぅ宝</a:t>
            </a:r>
            <a:endParaRPr lang="en-US" altLang="ja-JP" sz="8000" dirty="0" smtClean="0">
              <a:solidFill>
                <a:srgbClr val="0070C0"/>
              </a:solidFill>
              <a:latin typeface="HG明朝E" panose="02020909000000000000" pitchFamily="17" charset="-128"/>
              <a:ea typeface="HG明朝E" panose="02020909000000000000" pitchFamily="17" charset="-128"/>
            </a:endParaRPr>
          </a:p>
          <a:p>
            <a:r>
              <a:rPr kumimoji="1" lang="en-US" altLang="ja-JP" dirty="0" smtClean="0"/>
              <a:t>2017</a:t>
            </a:r>
            <a:r>
              <a:rPr kumimoji="1" lang="ja-JP" altLang="en-US" dirty="0" smtClean="0"/>
              <a:t>年</a:t>
            </a:r>
            <a:r>
              <a:rPr kumimoji="1" lang="en-US" altLang="ja-JP" dirty="0" smtClean="0"/>
              <a:t>12</a:t>
            </a:r>
            <a:r>
              <a:rPr kumimoji="1" lang="ja-JP" altLang="en-US" dirty="0" smtClean="0"/>
              <a:t>月</a:t>
            </a:r>
            <a:r>
              <a:rPr kumimoji="1" lang="en-US" altLang="ja-JP" dirty="0" smtClean="0"/>
              <a:t>23</a:t>
            </a:r>
            <a:r>
              <a:rPr kumimoji="1" lang="ja-JP" altLang="en-US" dirty="0" smtClean="0"/>
              <a:t>日～</a:t>
            </a:r>
            <a:r>
              <a:rPr kumimoji="1" lang="en-US" altLang="ja-JP" dirty="0" smtClean="0"/>
              <a:t>25</a:t>
            </a:r>
            <a:r>
              <a:rPr kumimoji="1" lang="ja-JP" altLang="en-US" dirty="0" smtClean="0"/>
              <a:t>日</a:t>
            </a:r>
            <a:endParaRPr kumimoji="1" lang="ja-JP" altLang="en-US" dirty="0"/>
          </a:p>
        </p:txBody>
      </p:sp>
    </p:spTree>
    <p:extLst>
      <p:ext uri="{BB962C8B-B14F-4D97-AF65-F5344CB8AC3E}">
        <p14:creationId xmlns:p14="http://schemas.microsoft.com/office/powerpoint/2010/main" val="2077071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470" y="365125"/>
            <a:ext cx="11372415" cy="1325563"/>
          </a:xfrm>
        </p:spPr>
        <p:txBody>
          <a:bodyPr/>
          <a:lstStyle/>
          <a:p>
            <a:r>
              <a:rPr lang="ja-JP" altLang="en-US" dirty="0" smtClean="0">
                <a:latin typeface="HG創英角ｺﾞｼｯｸUB" panose="020B0909000000000000" pitchFamily="49" charset="-128"/>
                <a:ea typeface="HG創英角ｺﾞｼｯｸUB" panose="020B0909000000000000" pitchFamily="49" charset="-128"/>
              </a:rPr>
              <a:t>嘉数高台に保存されている日本軍トーチカ跡</a:t>
            </a:r>
            <a:endParaRPr kumimoji="1" lang="ja-JP" altLang="en-US" dirty="0">
              <a:latin typeface="HG創英角ｺﾞｼｯｸUB" panose="020B0909000000000000" pitchFamily="49" charset="-128"/>
              <a:ea typeface="HG創英角ｺﾞｼｯｸUB" panose="020B0909000000000000" pitchFamily="49"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48145" y="1690688"/>
            <a:ext cx="6405655" cy="4804241"/>
          </a:xfr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594" y="1691765"/>
            <a:ext cx="3202109" cy="4803164"/>
          </a:xfrm>
          <a:prstGeom prst="rect">
            <a:avLst/>
          </a:prstGeom>
        </p:spPr>
      </p:pic>
    </p:spTree>
    <p:extLst>
      <p:ext uri="{BB962C8B-B14F-4D97-AF65-F5344CB8AC3E}">
        <p14:creationId xmlns:p14="http://schemas.microsoft.com/office/powerpoint/2010/main" val="24652956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6517" y="1027906"/>
            <a:ext cx="5472953" cy="3920612"/>
          </a:xfrm>
        </p:spPr>
        <p:txBody>
          <a:bodyPr>
            <a:noAutofit/>
          </a:bodyPr>
          <a:lstStyle/>
          <a:p>
            <a:r>
              <a:rPr lang="ja-JP" altLang="en-US" sz="3200" b="1" dirty="0">
                <a:latin typeface="HGPｺﾞｼｯｸE" panose="020B0900000000000000" pitchFamily="50" charset="-128"/>
                <a:ea typeface="HGPｺﾞｼｯｸE" panose="020B0900000000000000" pitchFamily="50" charset="-128"/>
              </a:rPr>
              <a:t>嘉数高台にある「京都の塔</a:t>
            </a:r>
            <a:r>
              <a:rPr lang="ja-JP" altLang="en-US" sz="3200" b="1" dirty="0"/>
              <a:t>」</a:t>
            </a:r>
            <a:br>
              <a:rPr lang="ja-JP" altLang="en-US" sz="3200" b="1" dirty="0"/>
            </a:br>
            <a:r>
              <a:rPr lang="en-US" altLang="ja-JP" sz="3200" b="1" dirty="0" smtClean="0"/>
              <a:t/>
            </a:r>
            <a:br>
              <a:rPr lang="en-US" altLang="ja-JP" sz="3200" b="1" dirty="0" smtClean="0"/>
            </a:br>
            <a:r>
              <a:rPr lang="en-US" altLang="ja-JP" sz="2800" dirty="0" smtClean="0"/>
              <a:t>1945</a:t>
            </a:r>
            <a:r>
              <a:rPr lang="ja-JP" altLang="en-US" sz="2800" dirty="0"/>
              <a:t>年の沖縄戦で命を落とした京都府出身約</a:t>
            </a:r>
            <a:r>
              <a:rPr lang="en-US" altLang="ja-JP" sz="2800" dirty="0"/>
              <a:t>2530</a:t>
            </a:r>
            <a:r>
              <a:rPr lang="ja-JP" altLang="en-US" sz="2800" dirty="0"/>
              <a:t>人の兵士を悼んで</a:t>
            </a:r>
            <a:r>
              <a:rPr lang="en-US" altLang="ja-JP" sz="2800" dirty="0"/>
              <a:t>1964</a:t>
            </a:r>
            <a:r>
              <a:rPr lang="ja-JP" altLang="en-US" sz="2800" dirty="0"/>
              <a:t>年に</a:t>
            </a:r>
            <a:r>
              <a:rPr lang="ja-JP" altLang="en-US" sz="2800" dirty="0" smtClean="0"/>
              <a:t>建てられたもの。奉献者</a:t>
            </a:r>
            <a:r>
              <a:rPr lang="ja-JP" altLang="en-US" sz="2800" dirty="0"/>
              <a:t>に当時の蜷川虎三知事や、野中広務国会議員も名を連ねて</a:t>
            </a:r>
            <a:r>
              <a:rPr lang="ja-JP" altLang="en-US" sz="2800" dirty="0" smtClean="0"/>
              <a:t>いる。</a:t>
            </a:r>
            <a:endParaRPr kumimoji="1" lang="ja-JP" altLang="en-US" sz="2800"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49471" y="1216165"/>
            <a:ext cx="5807092" cy="4347556"/>
          </a:xfrm>
        </p:spPr>
      </p:pic>
    </p:spTree>
    <p:extLst>
      <p:ext uri="{BB962C8B-B14F-4D97-AF65-F5344CB8AC3E}">
        <p14:creationId xmlns:p14="http://schemas.microsoft.com/office/powerpoint/2010/main" val="781625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9565" y="436235"/>
            <a:ext cx="10515600" cy="1325563"/>
          </a:xfrm>
        </p:spPr>
        <p:txBody>
          <a:bodyPr>
            <a:normAutofit/>
          </a:bodyPr>
          <a:lstStyle/>
          <a:p>
            <a:r>
              <a:rPr kumimoji="1" lang="ja-JP" altLang="en-US" sz="2800" dirty="0" smtClean="0">
                <a:latin typeface="HG創英角ｺﾞｼｯｸUB" panose="020B0909000000000000" pitchFamily="49" charset="-128"/>
                <a:ea typeface="HG創英角ｺﾞｼｯｸUB" panose="020B0909000000000000" pitchFamily="49" charset="-128"/>
              </a:rPr>
              <a:t>嘉数台から普天間基地を望む</a:t>
            </a:r>
            <a:r>
              <a:rPr lang="ja-JP" altLang="en-US" sz="2800" dirty="0"/>
              <a:t>　</a:t>
            </a:r>
            <a:endParaRPr kumimoji="1" lang="ja-JP" altLang="en-US" sz="2000" b="1" dirty="0">
              <a:solidFill>
                <a:srgbClr val="FF0000"/>
              </a:solidFill>
            </a:endParaRPr>
          </a:p>
        </p:txBody>
      </p:sp>
      <p:sp>
        <p:nvSpPr>
          <p:cNvPr id="5" name="正方形/長方形 4"/>
          <p:cNvSpPr/>
          <p:nvPr/>
        </p:nvSpPr>
        <p:spPr>
          <a:xfrm>
            <a:off x="593960" y="1611768"/>
            <a:ext cx="4999532" cy="1938992"/>
          </a:xfrm>
          <a:prstGeom prst="rect">
            <a:avLst/>
          </a:prstGeom>
        </p:spPr>
        <p:txBody>
          <a:bodyPr wrap="square">
            <a:spAutoFit/>
          </a:bodyPr>
          <a:lstStyle/>
          <a:p>
            <a:r>
              <a:rPr lang="ja-JP" altLang="en-US" sz="2000" dirty="0" smtClean="0"/>
              <a:t>住宅</a:t>
            </a:r>
            <a:r>
              <a:rPr lang="ja-JP" altLang="en-US" sz="2000" dirty="0"/>
              <a:t>が密集する中</a:t>
            </a:r>
            <a:r>
              <a:rPr lang="ja-JP" altLang="en-US" sz="2000" dirty="0" smtClean="0"/>
              <a:t>に世界一危険といわれる普天間基地がある。滑走</a:t>
            </a:r>
            <a:r>
              <a:rPr lang="ja-JP" altLang="en-US" sz="2000" dirty="0"/>
              <a:t>路があり、オスプレイが停まって</a:t>
            </a:r>
            <a:r>
              <a:rPr lang="ja-JP" altLang="en-US" sz="2000" dirty="0" smtClean="0"/>
              <a:t>いる。 </a:t>
            </a:r>
            <a:r>
              <a:rPr lang="en-US" altLang="ja-JP" sz="2000" dirty="0"/>
              <a:t>24</a:t>
            </a:r>
            <a:r>
              <a:rPr lang="ja-JP" altLang="en-US" sz="2000" dirty="0"/>
              <a:t>機あったものが、</a:t>
            </a:r>
            <a:r>
              <a:rPr lang="en-US" altLang="ja-JP" sz="2000" dirty="0"/>
              <a:t>2</a:t>
            </a:r>
            <a:r>
              <a:rPr lang="ja-JP" altLang="en-US" sz="2000" dirty="0"/>
              <a:t>機は墜落し現在</a:t>
            </a:r>
            <a:r>
              <a:rPr lang="en-US" altLang="ja-JP" sz="2000" dirty="0"/>
              <a:t>22</a:t>
            </a:r>
            <a:r>
              <a:rPr lang="ja-JP" altLang="en-US" sz="2000" dirty="0"/>
              <a:t>機。 </a:t>
            </a:r>
            <a:r>
              <a:rPr lang="en-US" altLang="ja-JP" sz="2000" dirty="0"/>
              <a:t>12</a:t>
            </a:r>
            <a:r>
              <a:rPr lang="ja-JP" altLang="en-US" sz="2000" dirty="0"/>
              <a:t>月</a:t>
            </a:r>
            <a:r>
              <a:rPr lang="en-US" altLang="ja-JP" sz="2000" dirty="0"/>
              <a:t>18</a:t>
            </a:r>
            <a:r>
              <a:rPr lang="ja-JP" altLang="en-US" sz="2000" dirty="0"/>
              <a:t>日に軍用ヘリの窓枠が落ちた普天間第</a:t>
            </a:r>
            <a:r>
              <a:rPr lang="en-US" altLang="ja-JP" sz="2000" dirty="0"/>
              <a:t>2</a:t>
            </a:r>
            <a:r>
              <a:rPr lang="ja-JP" altLang="en-US" sz="2000" dirty="0"/>
              <a:t>小学校は写真の滑走路奥側すぐの位置にある。</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6487" y="1358980"/>
            <a:ext cx="5844746" cy="4383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97" y="3660770"/>
            <a:ext cx="4935795" cy="274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8233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HG創英角ｺﾞｼｯｸUB" panose="020B0909000000000000" pitchFamily="49" charset="-128"/>
                <a:ea typeface="HG創英角ｺﾞｼｯｸUB" panose="020B0909000000000000" pitchFamily="49" charset="-128"/>
              </a:rPr>
              <a:t>普天間基地ゲート前</a:t>
            </a:r>
            <a:endParaRPr kumimoji="1" lang="ja-JP" altLang="en-US" dirty="0">
              <a:latin typeface="HG創英角ｺﾞｼｯｸUB" panose="020B0909000000000000" pitchFamily="49" charset="-128"/>
              <a:ea typeface="HG創英角ｺﾞｼｯｸUB" panose="020B0909000000000000" pitchFamily="49"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466" y="2126993"/>
            <a:ext cx="3936252" cy="2952189"/>
          </a:xfrm>
          <a:prstGeom prst="rect">
            <a:avLst/>
          </a:prstGeom>
        </p:spPr>
      </p:pic>
      <p:pic>
        <p:nvPicPr>
          <p:cNvPr id="5" name="図 4"/>
          <p:cNvPicPr>
            <a:picLocks noChangeAspect="1"/>
          </p:cNvPicPr>
          <p:nvPr/>
        </p:nvPicPr>
        <p:blipFill>
          <a:blip r:embed="rId3"/>
          <a:stretch>
            <a:fillRect/>
          </a:stretch>
        </p:blipFill>
        <p:spPr>
          <a:xfrm>
            <a:off x="4891370" y="1359296"/>
            <a:ext cx="6731372" cy="4487581"/>
          </a:xfrm>
          <a:prstGeom prst="rect">
            <a:avLst/>
          </a:prstGeom>
        </p:spPr>
      </p:pic>
    </p:spTree>
    <p:extLst>
      <p:ext uri="{BB962C8B-B14F-4D97-AF65-F5344CB8AC3E}">
        <p14:creationId xmlns:p14="http://schemas.microsoft.com/office/powerpoint/2010/main" val="4289597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HGP創英角ｺﾞｼｯｸUB" panose="020B0900000000000000" pitchFamily="50" charset="-128"/>
                <a:ea typeface="HGP創英角ｺﾞｼｯｸUB" panose="020B0900000000000000" pitchFamily="50" charset="-128"/>
              </a:rPr>
              <a:t>駐機するオスプレ</a:t>
            </a:r>
            <a:r>
              <a:rPr lang="ja-JP" altLang="en-US" dirty="0" smtClean="0">
                <a:latin typeface="HG創英角ｺﾞｼｯｸUB" panose="020B0909000000000000" pitchFamily="49" charset="-128"/>
                <a:ea typeface="HG創英角ｺﾞｼｯｸUB" panose="020B0909000000000000" pitchFamily="49" charset="-128"/>
              </a:rPr>
              <a:t>イ</a:t>
            </a:r>
            <a:endParaRPr kumimoji="1" lang="ja-JP" altLang="en-US" dirty="0">
              <a:latin typeface="HG創英角ｺﾞｼｯｸUB" panose="020B0909000000000000" pitchFamily="49" charset="-128"/>
              <a:ea typeface="HG創英角ｺﾞｼｯｸUB" panose="020B0909000000000000" pitchFamily="49"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257" y="573928"/>
            <a:ext cx="5378825" cy="4034119"/>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1997" y="3393817"/>
            <a:ext cx="4195482" cy="3146612"/>
          </a:xfrm>
          <a:prstGeom prst="rect">
            <a:avLst/>
          </a:prstGeom>
        </p:spPr>
      </p:pic>
      <p:pic>
        <p:nvPicPr>
          <p:cNvPr id="6" name="図 5"/>
          <p:cNvPicPr>
            <a:picLocks noChangeAspect="1"/>
          </p:cNvPicPr>
          <p:nvPr/>
        </p:nvPicPr>
        <p:blipFill>
          <a:blip r:embed="rId4"/>
          <a:stretch>
            <a:fillRect/>
          </a:stretch>
        </p:blipFill>
        <p:spPr>
          <a:xfrm>
            <a:off x="1572272" y="1912985"/>
            <a:ext cx="3709148" cy="2472765"/>
          </a:xfrm>
          <a:prstGeom prst="rect">
            <a:avLst/>
          </a:prstGeom>
        </p:spPr>
      </p:pic>
    </p:spTree>
    <p:extLst>
      <p:ext uri="{BB962C8B-B14F-4D97-AF65-F5344CB8AC3E}">
        <p14:creationId xmlns:p14="http://schemas.microsoft.com/office/powerpoint/2010/main" val="240770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1673" y="914401"/>
            <a:ext cx="4126566" cy="1600200"/>
          </a:xfrm>
        </p:spPr>
        <p:txBody>
          <a:bodyPr>
            <a:normAutofit fontScale="90000"/>
          </a:bodyPr>
          <a:lstStyle/>
          <a:p>
            <a:r>
              <a:rPr kumimoji="1" lang="ja-JP" altLang="en-US" sz="3200" dirty="0" smtClean="0">
                <a:latin typeface="HGPｺﾞｼｯｸE" panose="020B0900000000000000" pitchFamily="50" charset="-128"/>
                <a:ea typeface="HGPｺﾞｼｯｸE" panose="020B0900000000000000" pitchFamily="50" charset="-128"/>
              </a:rPr>
              <a:t>平成</a:t>
            </a:r>
            <a:r>
              <a:rPr kumimoji="1" lang="en-US" altLang="ja-JP" sz="3200" dirty="0" smtClean="0">
                <a:latin typeface="HGPｺﾞｼｯｸE" panose="020B0900000000000000" pitchFamily="50" charset="-128"/>
                <a:ea typeface="HGPｺﾞｼｯｸE" panose="020B0900000000000000" pitchFamily="50" charset="-128"/>
              </a:rPr>
              <a:t>16</a:t>
            </a:r>
            <a:r>
              <a:rPr kumimoji="1" lang="ja-JP" altLang="en-US" sz="3200" dirty="0" smtClean="0">
                <a:latin typeface="HGPｺﾞｼｯｸE" panose="020B0900000000000000" pitchFamily="50" charset="-128"/>
                <a:ea typeface="HGPｺﾞｼｯｸE" panose="020B0900000000000000" pitchFamily="50" charset="-128"/>
              </a:rPr>
              <a:t>年</a:t>
            </a:r>
            <a:r>
              <a:rPr kumimoji="1" lang="en-US" altLang="ja-JP" sz="3200" dirty="0" smtClean="0">
                <a:latin typeface="HGPｺﾞｼｯｸE" panose="020B0900000000000000" pitchFamily="50" charset="-128"/>
                <a:ea typeface="HGPｺﾞｼｯｸE" panose="020B0900000000000000" pitchFamily="50" charset="-128"/>
              </a:rPr>
              <a:t/>
            </a:r>
            <a:br>
              <a:rPr kumimoji="1" lang="en-US" altLang="ja-JP" sz="3200" dirty="0" smtClean="0">
                <a:latin typeface="HGPｺﾞｼｯｸE" panose="020B0900000000000000" pitchFamily="50" charset="-128"/>
                <a:ea typeface="HGPｺﾞｼｯｸE" panose="020B0900000000000000" pitchFamily="50" charset="-128"/>
              </a:rPr>
            </a:br>
            <a:r>
              <a:rPr kumimoji="1" lang="ja-JP" altLang="en-US" sz="3200" dirty="0" smtClean="0">
                <a:latin typeface="HGPｺﾞｼｯｸE" panose="020B0900000000000000" pitchFamily="50" charset="-128"/>
                <a:ea typeface="HGPｺﾞｼｯｸE" panose="020B0900000000000000" pitchFamily="50" charset="-128"/>
              </a:rPr>
              <a:t>米軍ヘリが墜落した</a:t>
            </a:r>
            <a:r>
              <a:rPr kumimoji="1" lang="en-US" altLang="ja-JP" sz="3200" dirty="0" smtClean="0">
                <a:latin typeface="HGPｺﾞｼｯｸE" panose="020B0900000000000000" pitchFamily="50" charset="-128"/>
                <a:ea typeface="HGPｺﾞｼｯｸE" panose="020B0900000000000000" pitchFamily="50" charset="-128"/>
              </a:rPr>
              <a:t/>
            </a:r>
            <a:br>
              <a:rPr kumimoji="1" lang="en-US" altLang="ja-JP" sz="3200" dirty="0" smtClean="0">
                <a:latin typeface="HGPｺﾞｼｯｸE" panose="020B0900000000000000" pitchFamily="50" charset="-128"/>
                <a:ea typeface="HGPｺﾞｼｯｸE" panose="020B0900000000000000" pitchFamily="50" charset="-128"/>
              </a:rPr>
            </a:br>
            <a:r>
              <a:rPr kumimoji="1" lang="ja-JP" altLang="en-US" sz="3200" dirty="0" smtClean="0">
                <a:latin typeface="HGPｺﾞｼｯｸE" panose="020B0900000000000000" pitchFamily="50" charset="-128"/>
                <a:ea typeface="HGPｺﾞｼｯｸE" panose="020B0900000000000000" pitchFamily="50" charset="-128"/>
              </a:rPr>
              <a:t>沖縄国際大学を</a:t>
            </a:r>
            <a:r>
              <a:rPr kumimoji="1" lang="en-US" altLang="ja-JP" sz="3200" dirty="0" smtClean="0">
                <a:latin typeface="HGPｺﾞｼｯｸE" panose="020B0900000000000000" pitchFamily="50" charset="-128"/>
                <a:ea typeface="HGPｺﾞｼｯｸE" panose="020B0900000000000000" pitchFamily="50" charset="-128"/>
              </a:rPr>
              <a:t/>
            </a:r>
            <a:br>
              <a:rPr kumimoji="1" lang="en-US" altLang="ja-JP" sz="3200" dirty="0" smtClean="0">
                <a:latin typeface="HGPｺﾞｼｯｸE" panose="020B0900000000000000" pitchFamily="50" charset="-128"/>
                <a:ea typeface="HGPｺﾞｼｯｸE" panose="020B0900000000000000" pitchFamily="50" charset="-128"/>
              </a:rPr>
            </a:br>
            <a:r>
              <a:rPr kumimoji="1" lang="ja-JP" altLang="en-US" sz="3200" dirty="0" smtClean="0">
                <a:latin typeface="HGPｺﾞｼｯｸE" panose="020B0900000000000000" pitchFamily="50" charset="-128"/>
                <a:ea typeface="HGPｺﾞｼｯｸE" panose="020B0900000000000000" pitchFamily="50" charset="-128"/>
              </a:rPr>
              <a:t>普天間基地から望む</a:t>
            </a:r>
            <a:endParaRPr kumimoji="1" lang="ja-JP" altLang="en-US" sz="3200" dirty="0">
              <a:latin typeface="HGPｺﾞｼｯｸE" panose="020B0900000000000000" pitchFamily="50" charset="-128"/>
              <a:ea typeface="HGPｺﾞｼｯｸE" panose="020B0900000000000000" pitchFamily="50" charset="-128"/>
            </a:endParaRPr>
          </a:p>
        </p:txBody>
      </p:sp>
      <p:pic>
        <p:nvPicPr>
          <p:cNvPr id="3" name="図 2"/>
          <p:cNvPicPr>
            <a:picLocks noChangeAspect="1"/>
          </p:cNvPicPr>
          <p:nvPr/>
        </p:nvPicPr>
        <p:blipFill>
          <a:blip r:embed="rId2"/>
          <a:stretch>
            <a:fillRect/>
          </a:stretch>
        </p:blipFill>
        <p:spPr>
          <a:xfrm>
            <a:off x="5027520" y="755370"/>
            <a:ext cx="6849035" cy="4566023"/>
          </a:xfrm>
          <a:prstGeom prst="rect">
            <a:avLst/>
          </a:prstGeom>
        </p:spPr>
      </p:pic>
      <p:sp>
        <p:nvSpPr>
          <p:cNvPr id="4" name="正方形/長方形 3"/>
          <p:cNvSpPr/>
          <p:nvPr/>
        </p:nvSpPr>
        <p:spPr>
          <a:xfrm>
            <a:off x="591673" y="2931459"/>
            <a:ext cx="4126566" cy="3477875"/>
          </a:xfrm>
          <a:prstGeom prst="rect">
            <a:avLst/>
          </a:prstGeom>
        </p:spPr>
        <p:txBody>
          <a:bodyPr wrap="square">
            <a:spAutoFit/>
          </a:bodyPr>
          <a:lstStyle/>
          <a:p>
            <a:r>
              <a:rPr lang="ja-JP" altLang="en-US" sz="2000" dirty="0"/>
              <a:t>アメリカでは軍用滑走路の先</a:t>
            </a:r>
            <a:r>
              <a:rPr lang="en-US" altLang="ja-JP" sz="2000" dirty="0"/>
              <a:t>4500</a:t>
            </a:r>
            <a:r>
              <a:rPr lang="ja-JP" altLang="en-US" sz="2000" dirty="0"/>
              <a:t>メートル以内に住宅、学校、病院、集会所などがあってはならない</a:t>
            </a:r>
          </a:p>
          <a:p>
            <a:r>
              <a:rPr lang="ja-JP" altLang="en-US" sz="2000" dirty="0"/>
              <a:t>とされて</a:t>
            </a:r>
            <a:r>
              <a:rPr lang="ja-JP" altLang="en-US" sz="2000" dirty="0" smtClean="0"/>
              <a:t>いる。</a:t>
            </a:r>
            <a:endParaRPr lang="en-US" altLang="ja-JP" sz="2000" dirty="0" smtClean="0"/>
          </a:p>
          <a:p>
            <a:endParaRPr lang="ja-JP" altLang="en-US" sz="2000" dirty="0"/>
          </a:p>
          <a:p>
            <a:r>
              <a:rPr lang="ja-JP" altLang="en-US" sz="2000" dirty="0"/>
              <a:t>普天間基地はキャンプではなく</a:t>
            </a:r>
            <a:r>
              <a:rPr lang="ja-JP" altLang="en-US" sz="2000" dirty="0" smtClean="0"/>
              <a:t>、</a:t>
            </a:r>
            <a:r>
              <a:rPr lang="en-US" altLang="ja-JP" sz="2000" dirty="0" smtClean="0"/>
              <a:t>CAS</a:t>
            </a:r>
            <a:r>
              <a:rPr lang="ja-JP" altLang="en-US" sz="2000" dirty="0"/>
              <a:t>（</a:t>
            </a:r>
            <a:r>
              <a:rPr lang="en-US" altLang="ja-JP" sz="2000" dirty="0"/>
              <a:t>Marine Corps Air Station </a:t>
            </a:r>
            <a:r>
              <a:rPr lang="en-US" altLang="ja-JP" sz="2000" dirty="0" err="1"/>
              <a:t>Futenma</a:t>
            </a:r>
            <a:r>
              <a:rPr lang="ja-JP" altLang="en-US" sz="2000" dirty="0"/>
              <a:t>）であり、米軍</a:t>
            </a:r>
            <a:r>
              <a:rPr lang="ja-JP" altLang="en-US" sz="2000" dirty="0" smtClean="0"/>
              <a:t>海兵隊</a:t>
            </a:r>
            <a:r>
              <a:rPr lang="ja-JP" altLang="en-US" sz="2000" dirty="0"/>
              <a:t>のヘリコプター部隊の主要基地として世界を結ぶ役割を果たしている存在</a:t>
            </a:r>
          </a:p>
        </p:txBody>
      </p:sp>
    </p:spTree>
    <p:extLst>
      <p:ext uri="{BB962C8B-B14F-4D97-AF65-F5344CB8AC3E}">
        <p14:creationId xmlns:p14="http://schemas.microsoft.com/office/powerpoint/2010/main" val="1418573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HG創英角ｺﾞｼｯｸUB" panose="020B0909000000000000" pitchFamily="49" charset="-128"/>
                <a:ea typeface="HG創英角ｺﾞｼｯｸUB" panose="020B0909000000000000" pitchFamily="49" charset="-128"/>
              </a:rPr>
              <a:t>普天間飛行場周辺の教育施設</a:t>
            </a:r>
            <a:endParaRPr kumimoji="1" lang="ja-JP" altLang="en-US" dirty="0">
              <a:latin typeface="HG創英角ｺﾞｼｯｸUB" panose="020B0909000000000000" pitchFamily="49" charset="-128"/>
              <a:ea typeface="HG創英角ｺﾞｼｯｸUB" panose="020B0909000000000000" pitchFamily="49" charset="-128"/>
            </a:endParaRPr>
          </a:p>
        </p:txBody>
      </p:sp>
      <p:pic>
        <p:nvPicPr>
          <p:cNvPr id="3" name="図 2"/>
          <p:cNvPicPr/>
          <p:nvPr/>
        </p:nvPicPr>
        <p:blipFill>
          <a:blip r:embed="rId2">
            <a:extLst>
              <a:ext uri="{28A0092B-C50C-407E-A947-70E740481C1C}">
                <a14:useLocalDpi xmlns:a14="http://schemas.microsoft.com/office/drawing/2010/main" val="0"/>
              </a:ext>
            </a:extLst>
          </a:blip>
          <a:srcRect/>
          <a:stretch>
            <a:fillRect/>
          </a:stretch>
        </p:blipFill>
        <p:spPr bwMode="auto">
          <a:xfrm>
            <a:off x="1008529" y="1292971"/>
            <a:ext cx="9897036" cy="5242300"/>
          </a:xfrm>
          <a:prstGeom prst="rect">
            <a:avLst/>
          </a:prstGeom>
          <a:noFill/>
          <a:ln>
            <a:noFill/>
          </a:ln>
        </p:spPr>
      </p:pic>
    </p:spTree>
    <p:extLst>
      <p:ext uri="{BB962C8B-B14F-4D97-AF65-F5344CB8AC3E}">
        <p14:creationId xmlns:p14="http://schemas.microsoft.com/office/powerpoint/2010/main" val="20700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200" dirty="0"/>
              <a:t>http://dc-office.org/wp-content/uploads/2017/04/QA20170406.pdf</a:t>
            </a:r>
            <a:br>
              <a:rPr lang="en-US" altLang="ja-JP" sz="2200" dirty="0"/>
            </a:br>
            <a:r>
              <a:rPr lang="ja-JP" altLang="en-US" sz="2200" dirty="0"/>
              <a:t>沖縄から伝えたい。米軍基地の話　</a:t>
            </a:r>
            <a:r>
              <a:rPr lang="en-US" altLang="ja-JP" sz="2200" dirty="0"/>
              <a:t>Q&amp;A </a:t>
            </a:r>
            <a:r>
              <a:rPr lang="en-US" altLang="ja-JP" sz="2200" dirty="0" smtClean="0"/>
              <a:t>BOOK</a:t>
            </a:r>
            <a:r>
              <a:rPr lang="ja-JP" altLang="en-US" sz="2200" dirty="0" smtClean="0"/>
              <a:t>から</a:t>
            </a:r>
            <a:r>
              <a:rPr lang="en-US" altLang="ja-JP" dirty="0"/>
              <a:t/>
            </a:r>
            <a:br>
              <a:rPr lang="en-US" altLang="ja-JP" dirty="0"/>
            </a:br>
            <a:endParaRPr kumimoji="1" lang="ja-JP" altLang="en-US" dirty="0"/>
          </a:p>
        </p:txBody>
      </p:sp>
      <p:pic>
        <p:nvPicPr>
          <p:cNvPr id="3" name="図 2"/>
          <p:cNvPicPr/>
          <p:nvPr/>
        </p:nvPicPr>
        <p:blipFill>
          <a:blip r:embed="rId2">
            <a:extLst>
              <a:ext uri="{28A0092B-C50C-407E-A947-70E740481C1C}">
                <a14:useLocalDpi xmlns:a14="http://schemas.microsoft.com/office/drawing/2010/main" val="0"/>
              </a:ext>
            </a:extLst>
          </a:blip>
          <a:srcRect/>
          <a:stretch>
            <a:fillRect/>
          </a:stretch>
        </p:blipFill>
        <p:spPr bwMode="auto">
          <a:xfrm>
            <a:off x="635000" y="1156447"/>
            <a:ext cx="11214099" cy="5102365"/>
          </a:xfrm>
          <a:prstGeom prst="rect">
            <a:avLst/>
          </a:prstGeom>
          <a:noFill/>
          <a:ln>
            <a:noFill/>
          </a:ln>
        </p:spPr>
      </p:pic>
    </p:spTree>
    <p:extLst>
      <p:ext uri="{BB962C8B-B14F-4D97-AF65-F5344CB8AC3E}">
        <p14:creationId xmlns:p14="http://schemas.microsoft.com/office/powerpoint/2010/main" val="1271027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b="1" dirty="0" smtClean="0">
                <a:latin typeface="HG創英角ｺﾞｼｯｸUB" panose="020B0909000000000000" pitchFamily="49" charset="-128"/>
                <a:ea typeface="HG創英角ｺﾞｼｯｸUB" panose="020B0909000000000000" pitchFamily="49" charset="-128"/>
              </a:rPr>
              <a:t>普天間基地ゲート前でシュプレヒコール</a:t>
            </a:r>
            <a:endParaRPr kumimoji="1" lang="ja-JP" altLang="en-US" sz="2000" b="1"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1790700"/>
            <a:ext cx="6896100" cy="4597400"/>
          </a:xfrm>
          <a:prstGeom prst="rect">
            <a:avLst/>
          </a:prstGeom>
        </p:spPr>
      </p:pic>
    </p:spTree>
    <p:extLst>
      <p:ext uri="{BB962C8B-B14F-4D97-AF65-F5344CB8AC3E}">
        <p14:creationId xmlns:p14="http://schemas.microsoft.com/office/powerpoint/2010/main" val="3919706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227" y="247135"/>
            <a:ext cx="6759267" cy="6305505"/>
          </a:xfrm>
        </p:spPr>
        <p:txBody>
          <a:bodyPr>
            <a:normAutofit fontScale="90000"/>
          </a:bodyPr>
          <a:lstStyle/>
          <a:p>
            <a:pPr>
              <a:lnSpc>
                <a:spcPct val="100000"/>
              </a:lnSpc>
            </a:pPr>
            <a:r>
              <a:rPr lang="ja-JP" altLang="en-US" sz="3100" b="1" dirty="0">
                <a:latin typeface="HGPｺﾞｼｯｸE" panose="020B0900000000000000" pitchFamily="50" charset="-128"/>
                <a:ea typeface="HGPｺﾞｼｯｸE" panose="020B0900000000000000" pitchFamily="50" charset="-128"/>
              </a:rPr>
              <a:t>「沖縄県政の</a:t>
            </a:r>
            <a:r>
              <a:rPr lang="ja-JP" altLang="en-US" sz="3100" b="1" dirty="0" smtClean="0">
                <a:latin typeface="HGPｺﾞｼｯｸE" panose="020B0900000000000000" pitchFamily="50" charset="-128"/>
                <a:ea typeface="HGPｺﾞｼｯｸE" panose="020B0900000000000000" pitchFamily="50" charset="-128"/>
              </a:rPr>
              <a:t>現状に</a:t>
            </a:r>
            <a:r>
              <a:rPr lang="ja-JP" altLang="en-US" sz="3100" b="1" dirty="0">
                <a:latin typeface="HGPｺﾞｼｯｸE" panose="020B0900000000000000" pitchFamily="50" charset="-128"/>
                <a:ea typeface="HGPｺﾞｼｯｸE" panose="020B0900000000000000" pitchFamily="50" charset="-128"/>
              </a:rPr>
              <a:t>ついて」 </a:t>
            </a:r>
            <a:r>
              <a:rPr lang="en-US" altLang="ja-JP" sz="3100" b="1" dirty="0" smtClean="0">
                <a:latin typeface="HGPｺﾞｼｯｸE" panose="020B0900000000000000" pitchFamily="50" charset="-128"/>
                <a:ea typeface="HGPｺﾞｼｯｸE" panose="020B0900000000000000" pitchFamily="50" charset="-128"/>
              </a:rPr>
              <a:t/>
            </a:r>
            <a:br>
              <a:rPr lang="en-US" altLang="ja-JP" sz="3100" b="1" dirty="0" smtClean="0">
                <a:latin typeface="HGPｺﾞｼｯｸE" panose="020B0900000000000000" pitchFamily="50" charset="-128"/>
                <a:ea typeface="HGPｺﾞｼｯｸE" panose="020B0900000000000000" pitchFamily="50" charset="-128"/>
              </a:rPr>
            </a:br>
            <a:r>
              <a:rPr lang="ja-JP" altLang="en-US" sz="3100" b="1" dirty="0" smtClean="0">
                <a:latin typeface="HGPｺﾞｼｯｸE" panose="020B0900000000000000" pitchFamily="50" charset="-128"/>
                <a:ea typeface="HGPｺﾞｼｯｸE" panose="020B0900000000000000" pitchFamily="50" charset="-128"/>
              </a:rPr>
              <a:t>比嘉</a:t>
            </a:r>
            <a:r>
              <a:rPr lang="ja-JP" altLang="en-US" sz="3100" b="1" dirty="0">
                <a:latin typeface="HGPｺﾞｼｯｸE" panose="020B0900000000000000" pitchFamily="50" charset="-128"/>
                <a:ea typeface="HGPｺﾞｼｯｸE" panose="020B0900000000000000" pitchFamily="50" charset="-128"/>
              </a:rPr>
              <a:t>みずきさん</a:t>
            </a:r>
            <a:r>
              <a:rPr lang="ja-JP" altLang="en-US" sz="2000" b="1" dirty="0"/>
              <a:t>（日本共産党・沖縄県議会議員）</a:t>
            </a:r>
            <a:r>
              <a:rPr lang="ja-JP" altLang="en-US" sz="2700" b="1" dirty="0"/>
              <a:t/>
            </a:r>
            <a:br>
              <a:rPr lang="ja-JP" altLang="en-US" sz="2700" b="1" dirty="0"/>
            </a:br>
            <a:r>
              <a:rPr lang="ja-JP" altLang="en-US" sz="2700" b="1" dirty="0" smtClean="0"/>
              <a:t>　</a:t>
            </a:r>
            <a:r>
              <a:rPr lang="ja-JP" altLang="en-US" sz="2200" dirty="0" smtClean="0"/>
              <a:t>翁</a:t>
            </a:r>
            <a:r>
              <a:rPr lang="ja-JP" altLang="en-US" sz="2200" dirty="0"/>
              <a:t>長知事のとった基地建設のための埋立承認取り消し処分</a:t>
            </a:r>
            <a:r>
              <a:rPr lang="ja-JP" altLang="en-US" sz="2200" dirty="0" smtClean="0"/>
              <a:t>にかかる</a:t>
            </a:r>
            <a:r>
              <a:rPr lang="ja-JP" altLang="en-US" sz="2200" dirty="0"/>
              <a:t>最高裁判決で、沖縄県が敗訴</a:t>
            </a:r>
            <a:r>
              <a:rPr lang="ja-JP" altLang="en-US" sz="2200" dirty="0" smtClean="0"/>
              <a:t>した</a:t>
            </a:r>
            <a:r>
              <a:rPr lang="ja-JP" altLang="en-US" sz="2200" dirty="0"/>
              <a:t>からといって、辺野古新基地建設やむなしということはない。最高裁で争った部分はごく一部で</a:t>
            </a:r>
            <a:r>
              <a:rPr lang="ja-JP" altLang="en-US" sz="2200" dirty="0" smtClean="0"/>
              <a:t>あり</a:t>
            </a:r>
            <a:r>
              <a:rPr lang="ja-JP" altLang="en-US" sz="2200" dirty="0"/>
              <a:t>、それ以外のところでたたかえば今でも止めることはできるんだ！と力説</a:t>
            </a:r>
            <a:r>
              <a:rPr lang="ja-JP" altLang="en-US" sz="2200" dirty="0" smtClean="0"/>
              <a:t>。</a:t>
            </a:r>
            <a:r>
              <a:rPr lang="en-US" altLang="ja-JP" sz="2200" dirty="0" smtClean="0"/>
              <a:t/>
            </a:r>
            <a:br>
              <a:rPr lang="en-US" altLang="ja-JP" sz="2200" dirty="0" smtClean="0"/>
            </a:br>
            <a:r>
              <a:rPr lang="ja-JP" altLang="en-US" sz="2200" dirty="0"/>
              <a:t>　</a:t>
            </a:r>
            <a:r>
              <a:rPr lang="ja-JP" altLang="en-US" sz="2200" dirty="0" smtClean="0"/>
              <a:t> </a:t>
            </a:r>
            <a:r>
              <a:rPr lang="ja-JP" altLang="en-US" sz="2200" dirty="0"/>
              <a:t>今、埋め立てられて</a:t>
            </a:r>
            <a:r>
              <a:rPr lang="ja-JP" altLang="en-US" sz="2200" dirty="0" smtClean="0"/>
              <a:t>いるところの</a:t>
            </a:r>
            <a:r>
              <a:rPr lang="ja-JP" altLang="en-US" sz="2200" dirty="0"/>
              <a:t>先に絶滅危惧種の希少</a:t>
            </a:r>
            <a:r>
              <a:rPr lang="ja-JP" altLang="en-US" sz="2200" dirty="0" smtClean="0"/>
              <a:t>サンゴが</a:t>
            </a:r>
            <a:r>
              <a:rPr lang="en-US" altLang="ja-JP" sz="2200" dirty="0"/>
              <a:t>14</a:t>
            </a:r>
            <a:r>
              <a:rPr lang="ja-JP" altLang="en-US" sz="2200" dirty="0"/>
              <a:t>群体見つかり、</a:t>
            </a:r>
            <a:r>
              <a:rPr lang="en-US" altLang="ja-JP" sz="2200" dirty="0"/>
              <a:t>13</a:t>
            </a:r>
            <a:r>
              <a:rPr lang="ja-JP" altLang="en-US" sz="2200" dirty="0"/>
              <a:t>群体が死滅</a:t>
            </a:r>
            <a:r>
              <a:rPr lang="ja-JP" altLang="en-US" sz="2200" dirty="0" smtClean="0"/>
              <a:t>した。</a:t>
            </a:r>
            <a:r>
              <a:rPr lang="ja-JP" altLang="en-US" sz="2200" dirty="0"/>
              <a:t>また、予定されている滑走路の先に活断層</a:t>
            </a:r>
            <a:r>
              <a:rPr lang="ja-JP" altLang="en-US" sz="2200" dirty="0" smtClean="0"/>
              <a:t>が見つかり</a:t>
            </a:r>
            <a:r>
              <a:rPr lang="ja-JP" altLang="en-US" sz="2200" dirty="0"/>
              <a:t>、そんな地盤のところに基地を作っていいのか？という問題も起こって</a:t>
            </a:r>
            <a:r>
              <a:rPr lang="ja-JP" altLang="en-US" sz="2200" dirty="0" smtClean="0"/>
              <a:t>いる。 </a:t>
            </a:r>
            <a:r>
              <a:rPr lang="en-US" altLang="ja-JP" sz="2200" dirty="0" smtClean="0"/>
              <a:t/>
            </a:r>
            <a:br>
              <a:rPr lang="en-US" altLang="ja-JP" sz="2200" dirty="0" smtClean="0"/>
            </a:br>
            <a:r>
              <a:rPr lang="ja-JP" altLang="en-US" sz="2200" dirty="0"/>
              <a:t>　</a:t>
            </a:r>
            <a:r>
              <a:rPr lang="ja-JP" altLang="en-US" sz="2200" dirty="0" smtClean="0"/>
              <a:t>比嘉</a:t>
            </a:r>
            <a:r>
              <a:rPr lang="ja-JP" altLang="en-US" sz="2200" dirty="0"/>
              <a:t>さんは</a:t>
            </a:r>
            <a:r>
              <a:rPr lang="ja-JP" altLang="en-US" sz="2200" dirty="0" smtClean="0"/>
              <a:t>、「これ</a:t>
            </a:r>
            <a:r>
              <a:rPr lang="ja-JP" altLang="en-US" sz="2200" dirty="0"/>
              <a:t>だけ日本政府にひどい仕打ちを受けているのに、なぜ沖縄は復帰を</a:t>
            </a:r>
            <a:r>
              <a:rPr lang="ja-JP" altLang="en-US" sz="2200" dirty="0" err="1"/>
              <a:t>願ったの</a:t>
            </a:r>
            <a:r>
              <a:rPr lang="ja-JP" altLang="en-US" sz="2200" dirty="0"/>
              <a:t>かわ から</a:t>
            </a:r>
            <a:r>
              <a:rPr lang="ja-JP" altLang="en-US" sz="2200" dirty="0" smtClean="0"/>
              <a:t>ない」と</a:t>
            </a:r>
            <a:r>
              <a:rPr lang="ja-JP" altLang="en-US" sz="2200" dirty="0"/>
              <a:t>思ったこともあったそうです。 その質問を先輩にぶつけると、「日本国憲法のもとに</a:t>
            </a:r>
            <a:r>
              <a:rPr lang="ja-JP" altLang="en-US" sz="2200" dirty="0" smtClean="0"/>
              <a:t>帰るん</a:t>
            </a:r>
            <a:r>
              <a:rPr lang="ja-JP" altLang="en-US" sz="2200" dirty="0"/>
              <a:t>だ」という言葉が必ず返って</a:t>
            </a:r>
            <a:r>
              <a:rPr lang="ja-JP" altLang="en-US" sz="2200" dirty="0" smtClean="0"/>
              <a:t>きたそう</a:t>
            </a:r>
            <a:r>
              <a:rPr lang="ja-JP" altLang="en-US" sz="2200" dirty="0"/>
              <a:t>です。 </a:t>
            </a:r>
            <a:r>
              <a:rPr lang="ja-JP" altLang="en-US" sz="2200" dirty="0" smtClean="0"/>
              <a:t>先輩たちは、本土復帰闘争をたたかい、平和憲法を勝ち</a:t>
            </a:r>
            <a:r>
              <a:rPr lang="ja-JP" altLang="en-US" sz="2200" dirty="0"/>
              <a:t>とった。そんな大切な日本国憲法を、</a:t>
            </a:r>
            <a:r>
              <a:rPr lang="ja-JP" altLang="en-US" sz="2200" dirty="0" smtClean="0"/>
              <a:t>失う</a:t>
            </a:r>
            <a:r>
              <a:rPr lang="ja-JP" altLang="en-US" sz="2200" dirty="0"/>
              <a:t>わけにはいかない！と、強く</a:t>
            </a:r>
            <a:r>
              <a:rPr lang="ja-JP" altLang="en-US" sz="2200" dirty="0" smtClean="0"/>
              <a:t>訴えられた</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4894" y="1431527"/>
            <a:ext cx="5905079" cy="3936720"/>
          </a:xfrm>
          <a:prstGeom prst="rect">
            <a:avLst/>
          </a:prstGeom>
        </p:spPr>
      </p:pic>
    </p:spTree>
    <p:extLst>
      <p:ext uri="{BB962C8B-B14F-4D97-AF65-F5344CB8AC3E}">
        <p14:creationId xmlns:p14="http://schemas.microsoft.com/office/powerpoint/2010/main" val="2356978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647513"/>
            <a:ext cx="5351930" cy="952687"/>
          </a:xfrm>
        </p:spPr>
        <p:txBody>
          <a:bodyPr>
            <a:normAutofit fontScale="90000"/>
          </a:bodyPr>
          <a:lstStyle/>
          <a:p>
            <a:r>
              <a:rPr kumimoji="1" lang="ja-JP" altLang="en-US" dirty="0" smtClean="0">
                <a:latin typeface="HG創英角ｺﾞｼｯｸUB" panose="020B0909000000000000" pitchFamily="49" charset="-128"/>
                <a:ea typeface="HG創英角ｺﾞｼｯｸUB" panose="020B0909000000000000" pitchFamily="49" charset="-128"/>
              </a:rPr>
              <a:t>沖縄の米軍基地</a:t>
            </a:r>
            <a:r>
              <a:rPr kumimoji="1" lang="en-US" altLang="ja-JP" dirty="0" smtClean="0">
                <a:latin typeface="HG創英角ｺﾞｼｯｸUB" panose="020B0909000000000000" pitchFamily="49" charset="-128"/>
                <a:ea typeface="HG創英角ｺﾞｼｯｸUB" panose="020B0909000000000000" pitchFamily="49" charset="-128"/>
              </a:rPr>
              <a:t/>
            </a:r>
            <a:br>
              <a:rPr kumimoji="1" lang="en-US" altLang="ja-JP" dirty="0" smtClean="0">
                <a:latin typeface="HG創英角ｺﾞｼｯｸUB" panose="020B0909000000000000" pitchFamily="49" charset="-128"/>
                <a:ea typeface="HG創英角ｺﾞｼｯｸUB" panose="020B0909000000000000" pitchFamily="49" charset="-128"/>
              </a:rPr>
            </a:br>
            <a:r>
              <a:rPr kumimoji="1" lang="ja-JP" altLang="en-US" sz="1600" dirty="0" smtClean="0"/>
              <a:t>沖縄県発行「</a:t>
            </a:r>
            <a:r>
              <a:rPr lang="ja-JP" altLang="en-US" sz="1600" dirty="0" smtClean="0"/>
              <a:t>沖縄</a:t>
            </a:r>
            <a:r>
              <a:rPr lang="ja-JP" altLang="en-US" sz="1600" dirty="0"/>
              <a:t>から伝えたい。米軍基地の話</a:t>
            </a:r>
            <a:r>
              <a:rPr lang="ja-JP" altLang="en-US" sz="1600" dirty="0" smtClean="0"/>
              <a:t>。」から</a:t>
            </a:r>
            <a:r>
              <a:rPr lang="ja-JP" altLang="en-US" sz="1300" dirty="0"/>
              <a:t/>
            </a:r>
            <a:br>
              <a:rPr lang="ja-JP" altLang="en-US" sz="1300" dirty="0"/>
            </a:br>
            <a:endParaRPr kumimoji="1" lang="ja-JP" altLang="en-US" sz="1300" dirty="0"/>
          </a:p>
        </p:txBody>
      </p:sp>
      <p:sp>
        <p:nvSpPr>
          <p:cNvPr id="3" name="コンテンツ プレースホルダー 2"/>
          <p:cNvSpPr>
            <a:spLocks noGrp="1"/>
          </p:cNvSpPr>
          <p:nvPr>
            <p:ph idx="1"/>
          </p:nvPr>
        </p:nvSpPr>
        <p:spPr>
          <a:xfrm>
            <a:off x="838200" y="1825624"/>
            <a:ext cx="10515600" cy="4723093"/>
          </a:xfrm>
        </p:spPr>
        <p:txBody>
          <a:bodyPr>
            <a:normAutofit fontScale="62500" lnSpcReduction="20000"/>
          </a:bodyPr>
          <a:lstStyle/>
          <a:p>
            <a:pPr>
              <a:lnSpc>
                <a:spcPct val="120000"/>
              </a:lnSpc>
            </a:pPr>
            <a:r>
              <a:rPr lang="ja-JP" altLang="en-US" dirty="0"/>
              <a:t>豊かな自然と独特な文化を有 する沖縄は、太平洋戦争におい て、史上まれにみる熾烈な地上 戦が行われ、「鉄の暴風」と</a:t>
            </a:r>
            <a:r>
              <a:rPr lang="ja-JP" altLang="en-US" dirty="0" err="1"/>
              <a:t>呼ば</a:t>
            </a:r>
            <a:r>
              <a:rPr lang="ja-JP" altLang="en-US" dirty="0"/>
              <a:t> </a:t>
            </a:r>
            <a:r>
              <a:rPr lang="ja-JP" altLang="en-US" dirty="0" err="1"/>
              <a:t>れたほ</a:t>
            </a:r>
            <a:r>
              <a:rPr lang="ja-JP" altLang="en-US" dirty="0"/>
              <a:t>どのすさまじい爆弾投下 と砲撃により、緑豊かな島々は 焦土と化しました。</a:t>
            </a:r>
          </a:p>
          <a:p>
            <a:pPr>
              <a:lnSpc>
                <a:spcPct val="120000"/>
              </a:lnSpc>
            </a:pPr>
            <a:r>
              <a:rPr lang="ja-JP" altLang="en-US" dirty="0"/>
              <a:t> 沖縄に上陸した米軍は、住民 を収容所に強制隔離し、土地の 強制接収を行い、次々と新しい 基地を建設していきました。住民は土地を有無を言わさず奪われました。</a:t>
            </a:r>
          </a:p>
          <a:p>
            <a:pPr>
              <a:lnSpc>
                <a:spcPct val="120000"/>
              </a:lnSpc>
            </a:pPr>
            <a:r>
              <a:rPr lang="ja-JP" altLang="en-US" dirty="0"/>
              <a:t> 太平洋戦争終結後も、朝鮮戦争の勃発など国際情勢の変化に伴い新しい基地が必 要になると、武装兵らによる「銃剣とブルドーザー」で住民を追い出し、家を壊し、田 畑をつぶして、新たな基地を造っていきました。</a:t>
            </a:r>
          </a:p>
          <a:p>
            <a:pPr>
              <a:lnSpc>
                <a:spcPct val="120000"/>
              </a:lnSpc>
            </a:pPr>
            <a:r>
              <a:rPr lang="ja-JP" altLang="en-US" dirty="0"/>
              <a:t> 日本本土では昭和</a:t>
            </a:r>
            <a:r>
              <a:rPr lang="en-US" altLang="ja-JP" dirty="0"/>
              <a:t>31</a:t>
            </a:r>
            <a:r>
              <a:rPr lang="ja-JP" altLang="en-US" dirty="0"/>
              <a:t>年（</a:t>
            </a:r>
            <a:r>
              <a:rPr lang="en-US" altLang="ja-JP" dirty="0"/>
              <a:t>1956</a:t>
            </a:r>
            <a:r>
              <a:rPr lang="ja-JP" altLang="en-US" dirty="0"/>
              <a:t>年）の経済白書で「もはや戦後ではない」とされ、高度 経済成長が始まりましたが、ちょうどその時期に、本土の米軍基地の整理縮小の流れ を受けて、本土から沖縄に海兵隊の移転が進みました。</a:t>
            </a:r>
          </a:p>
          <a:p>
            <a:pPr>
              <a:lnSpc>
                <a:spcPct val="120000"/>
              </a:lnSpc>
            </a:pPr>
            <a:r>
              <a:rPr lang="ja-JP" altLang="en-US" dirty="0"/>
              <a:t> 戦後、沖縄は、昭和</a:t>
            </a:r>
            <a:r>
              <a:rPr lang="en-US" altLang="ja-JP" dirty="0"/>
              <a:t>47</a:t>
            </a:r>
            <a:r>
              <a:rPr lang="ja-JP" altLang="en-US" dirty="0"/>
              <a:t>年（</a:t>
            </a:r>
            <a:r>
              <a:rPr lang="en-US" altLang="ja-JP" dirty="0"/>
              <a:t>1972</a:t>
            </a:r>
            <a:r>
              <a:rPr lang="ja-JP" altLang="en-US" dirty="0"/>
              <a:t>年）の本土復帰まで</a:t>
            </a:r>
            <a:r>
              <a:rPr lang="en-US" altLang="ja-JP" dirty="0"/>
              <a:t>27</a:t>
            </a:r>
            <a:r>
              <a:rPr lang="ja-JP" altLang="en-US" dirty="0"/>
              <a:t>年間にわたり、米軍の施政権下 にありました。本土復帰後も、本土では基地の整理縮小が進む中、沖縄には多くの米 軍基地が日米安全保障条約に基づく提供施設・区域として引き継がれ、県民は過重な 基地負担を背負うことになり、現在もその負担は重くのしかかっています</a:t>
            </a:r>
            <a:endParaRPr kumimoji="1" lang="ja-JP" altLang="en-US" dirty="0"/>
          </a:p>
        </p:txBody>
      </p:sp>
    </p:spTree>
    <p:extLst>
      <p:ext uri="{BB962C8B-B14F-4D97-AF65-F5344CB8AC3E}">
        <p14:creationId xmlns:p14="http://schemas.microsoft.com/office/powerpoint/2010/main" val="2547749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405716" y="658906"/>
            <a:ext cx="6582336" cy="4388224"/>
          </a:xfrm>
          <a:prstGeom prst="rect">
            <a:avLst/>
          </a:prstGeom>
        </p:spPr>
      </p:pic>
      <p:sp>
        <p:nvSpPr>
          <p:cNvPr id="3" name="テキスト プレースホルダー 2"/>
          <p:cNvSpPr>
            <a:spLocks noGrp="1"/>
          </p:cNvSpPr>
          <p:nvPr>
            <p:ph type="body" idx="1"/>
          </p:nvPr>
        </p:nvSpPr>
        <p:spPr>
          <a:xfrm>
            <a:off x="549461" y="228600"/>
            <a:ext cx="5515162" cy="6521823"/>
          </a:xfrm>
        </p:spPr>
        <p:txBody>
          <a:bodyPr>
            <a:normAutofit fontScale="92500" lnSpcReduction="20000"/>
          </a:bodyPr>
          <a:lstStyle/>
          <a:p>
            <a:r>
              <a:rPr lang="ja-JP" altLang="en-US" sz="3000" dirty="0">
                <a:solidFill>
                  <a:schemeClr val="tx1"/>
                </a:solidFill>
                <a:latin typeface="HGPｺﾞｼｯｸE" panose="020B0900000000000000" pitchFamily="50" charset="-128"/>
                <a:ea typeface="HGPｺﾞｼｯｸE" panose="020B0900000000000000" pitchFamily="50" charset="-128"/>
              </a:rPr>
              <a:t>「沖縄戦の証言」 </a:t>
            </a:r>
            <a:r>
              <a:rPr lang="ja-JP" altLang="en-US" sz="3000" dirty="0" smtClean="0">
                <a:solidFill>
                  <a:schemeClr val="tx1"/>
                </a:solidFill>
                <a:latin typeface="HGPｺﾞｼｯｸE" panose="020B0900000000000000" pitchFamily="50" charset="-128"/>
                <a:ea typeface="HGPｺﾞｼｯｸE" panose="020B0900000000000000" pitchFamily="50" charset="-128"/>
              </a:rPr>
              <a:t>古堅実</a:t>
            </a:r>
            <a:r>
              <a:rPr lang="ja-JP" altLang="en-US" sz="3000" dirty="0">
                <a:solidFill>
                  <a:schemeClr val="tx1"/>
                </a:solidFill>
                <a:latin typeface="HGPｺﾞｼｯｸE" panose="020B0900000000000000" pitchFamily="50" charset="-128"/>
                <a:ea typeface="HGPｺﾞｼｯｸE" panose="020B0900000000000000" pitchFamily="50" charset="-128"/>
              </a:rPr>
              <a:t>吉さん </a:t>
            </a:r>
            <a:endParaRPr lang="en-US" altLang="ja-JP" sz="3000" dirty="0" smtClean="0">
              <a:solidFill>
                <a:schemeClr val="tx1"/>
              </a:solidFill>
              <a:latin typeface="HGPｺﾞｼｯｸE" panose="020B0900000000000000" pitchFamily="50" charset="-128"/>
              <a:ea typeface="HGPｺﾞｼｯｸE" panose="020B0900000000000000" pitchFamily="50" charset="-128"/>
            </a:endParaRPr>
          </a:p>
          <a:p>
            <a:r>
              <a:rPr lang="ja-JP" altLang="en-US" sz="1900" dirty="0" smtClean="0">
                <a:solidFill>
                  <a:schemeClr val="tx1"/>
                </a:solidFill>
              </a:rPr>
              <a:t>（</a:t>
            </a:r>
            <a:r>
              <a:rPr lang="ja-JP" altLang="en-US" sz="1900" dirty="0">
                <a:solidFill>
                  <a:schemeClr val="tx1"/>
                </a:solidFill>
              </a:rPr>
              <a:t>元鉄血勤皇隊員・</a:t>
            </a:r>
            <a:r>
              <a:rPr lang="en-US" altLang="ja-JP" sz="1900" dirty="0">
                <a:solidFill>
                  <a:schemeClr val="tx1"/>
                </a:solidFill>
              </a:rPr>
              <a:t>1990</a:t>
            </a:r>
            <a:r>
              <a:rPr lang="ja-JP" altLang="en-US" sz="1900" dirty="0">
                <a:solidFill>
                  <a:schemeClr val="tx1"/>
                </a:solidFill>
              </a:rPr>
              <a:t>～</a:t>
            </a:r>
            <a:r>
              <a:rPr lang="en-US" altLang="ja-JP" sz="1900" dirty="0">
                <a:solidFill>
                  <a:schemeClr val="tx1"/>
                </a:solidFill>
              </a:rPr>
              <a:t>2000</a:t>
            </a:r>
            <a:r>
              <a:rPr lang="ja-JP" altLang="en-US" sz="1900" dirty="0">
                <a:solidFill>
                  <a:schemeClr val="tx1"/>
                </a:solidFill>
              </a:rPr>
              <a:t>年沖縄選挙区選出衆議院議員）</a:t>
            </a:r>
          </a:p>
          <a:p>
            <a:pPr>
              <a:lnSpc>
                <a:spcPct val="110000"/>
              </a:lnSpc>
            </a:pPr>
            <a:r>
              <a:rPr lang="ja-JP" altLang="en-US" dirty="0">
                <a:solidFill>
                  <a:schemeClr val="tx1"/>
                </a:solidFill>
              </a:rPr>
              <a:t>沖縄師範学校に入ったばかりの</a:t>
            </a:r>
            <a:r>
              <a:rPr lang="en-US" altLang="ja-JP" dirty="0">
                <a:solidFill>
                  <a:schemeClr val="tx1"/>
                </a:solidFill>
              </a:rPr>
              <a:t>15</a:t>
            </a:r>
            <a:r>
              <a:rPr lang="ja-JP" altLang="en-US" dirty="0">
                <a:solidFill>
                  <a:schemeClr val="tx1"/>
                </a:solidFill>
              </a:rPr>
              <a:t>歳だった古堅さんは、軍令により召集され「鉄血勤皇</a:t>
            </a:r>
            <a:r>
              <a:rPr lang="ja-JP" altLang="en-US" dirty="0" smtClean="0">
                <a:solidFill>
                  <a:schemeClr val="tx1"/>
                </a:solidFill>
              </a:rPr>
              <a:t>師範隊</a:t>
            </a:r>
            <a:r>
              <a:rPr lang="ja-JP" altLang="en-US" dirty="0">
                <a:solidFill>
                  <a:schemeClr val="tx1"/>
                </a:solidFill>
              </a:rPr>
              <a:t>」となり、目の前で寄宿舎同室の先輩や、同期の友人が戦 死するという経験をされました。 </a:t>
            </a:r>
            <a:endParaRPr lang="en-US" altLang="ja-JP" dirty="0">
              <a:solidFill>
                <a:schemeClr val="tx1"/>
              </a:solidFill>
            </a:endParaRPr>
          </a:p>
          <a:p>
            <a:pPr>
              <a:lnSpc>
                <a:spcPct val="110000"/>
              </a:lnSpc>
            </a:pPr>
            <a:r>
              <a:rPr lang="ja-JP" altLang="en-US" dirty="0">
                <a:solidFill>
                  <a:schemeClr val="tx1"/>
                </a:solidFill>
              </a:rPr>
              <a:t>激戦の末に大打撃を受け、首里から南部へと負傷した仲間を担ぎながら逃げる際、亡くなった母 親の上を這い回る乳飲み子と出会い、そのままに見過ごして行かざるをえなかったことが、いつま でも脳裏に焼き付いていると話されました。 師範隊に解散命令が出たとき、校長から「これから沖縄を背負っていくのは君たちだ。死ぬな」 と言われたそうです。軍国少年だった当時は、それが理解できなかったといいます。「軍隊と基地に頼って戦争の道に進んでは平和も命も守ることはできない。憲法前文と</a:t>
            </a:r>
            <a:r>
              <a:rPr lang="en-US" altLang="ja-JP" dirty="0">
                <a:solidFill>
                  <a:schemeClr val="tx1"/>
                </a:solidFill>
              </a:rPr>
              <a:t>9</a:t>
            </a:r>
            <a:r>
              <a:rPr lang="ja-JP" altLang="en-US" dirty="0">
                <a:solidFill>
                  <a:schemeClr val="tx1"/>
                </a:solidFill>
              </a:rPr>
              <a:t>条の理念は沖縄戦の最大の教訓」</a:t>
            </a:r>
          </a:p>
          <a:p>
            <a:endParaRPr lang="en-US" altLang="ja-JP" dirty="0" smtClean="0">
              <a:solidFill>
                <a:schemeClr val="tx1"/>
              </a:solidFill>
            </a:endParaRPr>
          </a:p>
        </p:txBody>
      </p:sp>
    </p:spTree>
    <p:extLst>
      <p:ext uri="{BB962C8B-B14F-4D97-AF65-F5344CB8AC3E}">
        <p14:creationId xmlns:p14="http://schemas.microsoft.com/office/powerpoint/2010/main" val="804946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5492" y="409107"/>
            <a:ext cx="10515600" cy="1325563"/>
          </a:xfrm>
        </p:spPr>
        <p:txBody>
          <a:bodyPr/>
          <a:lstStyle/>
          <a:p>
            <a:r>
              <a:rPr lang="ja-JP" altLang="en-US" dirty="0">
                <a:latin typeface="HG創英角ｺﾞｼｯｸUB" panose="020B0909000000000000" pitchFamily="49" charset="-128"/>
                <a:ea typeface="HG創英角ｺﾞｼｯｸUB" panose="020B0909000000000000" pitchFamily="49" charset="-128"/>
              </a:rPr>
              <a:t>沖縄県労連女性部のみなさんと交流</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0257" y="1492624"/>
            <a:ext cx="6741459" cy="5056094"/>
          </a:xfrm>
          <a:prstGeom prst="rect">
            <a:avLst/>
          </a:prstGeom>
        </p:spPr>
      </p:pic>
      <p:sp>
        <p:nvSpPr>
          <p:cNvPr id="5" name="角丸四角形吹き出し 4"/>
          <p:cNvSpPr/>
          <p:nvPr/>
        </p:nvSpPr>
        <p:spPr>
          <a:xfrm>
            <a:off x="838201" y="1976717"/>
            <a:ext cx="3316940" cy="4572001"/>
          </a:xfrm>
          <a:prstGeom prst="wedgeRoundRectCallout">
            <a:avLst>
              <a:gd name="adj1" fmla="val 76854"/>
              <a:gd name="adj2" fmla="val 65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995083" y="2818186"/>
            <a:ext cx="3160058" cy="3416320"/>
          </a:xfrm>
          <a:prstGeom prst="rect">
            <a:avLst/>
          </a:prstGeom>
        </p:spPr>
        <p:txBody>
          <a:bodyPr wrap="square">
            <a:spAutoFit/>
          </a:bodyPr>
          <a:lstStyle/>
          <a:p>
            <a:r>
              <a:rPr lang="ja-JP" altLang="en-US" sz="2400" dirty="0" smtClean="0"/>
              <a:t>本土と沖縄とまだ温度差があると思います。真実が伝わっていないと感じています。多くの人に沖縄に来てもらって、地元に帰って、沖縄の今を伝えてもらいたい。</a:t>
            </a:r>
            <a:endParaRPr lang="ja-JP" altLang="en-US" sz="2400" dirty="0"/>
          </a:p>
        </p:txBody>
      </p:sp>
    </p:spTree>
    <p:extLst>
      <p:ext uri="{BB962C8B-B14F-4D97-AF65-F5344CB8AC3E}">
        <p14:creationId xmlns:p14="http://schemas.microsoft.com/office/powerpoint/2010/main" val="4169139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HG創英角ｺﾞｼｯｸUB" panose="020B0909000000000000" pitchFamily="49" charset="-128"/>
                <a:ea typeface="HG創英角ｺﾞｼｯｸUB" panose="020B0909000000000000" pitchFamily="49" charset="-128"/>
              </a:rPr>
              <a:t>♪沖</a:t>
            </a:r>
            <a:r>
              <a:rPr kumimoji="1" lang="ja-JP" altLang="en-US" dirty="0" smtClean="0">
                <a:latin typeface="HGS創英角ｺﾞｼｯｸUB" panose="020B0900000000000000" pitchFamily="50" charset="-128"/>
                <a:ea typeface="HGS創英角ｺﾞｼｯｸUB" panose="020B0900000000000000" pitchFamily="50" charset="-128"/>
              </a:rPr>
              <a:t>縄を返せ</a:t>
            </a:r>
            <a:r>
              <a:rPr kumimoji="1" lang="en-US" altLang="ja-JP" dirty="0" smtClean="0">
                <a:latin typeface="HGS創英角ｺﾞｼｯｸUB" panose="020B0900000000000000" pitchFamily="50" charset="-128"/>
                <a:ea typeface="HGS創英角ｺﾞｼｯｸUB" panose="020B0900000000000000" pitchFamily="50" charset="-128"/>
              </a:rPr>
              <a:t>in</a:t>
            </a:r>
            <a:r>
              <a:rPr kumimoji="1" lang="ja-JP" altLang="en-US" dirty="0" smtClean="0">
                <a:latin typeface="HGS創英角ｺﾞｼｯｸUB" panose="020B0900000000000000" pitchFamily="50" charset="-128"/>
                <a:ea typeface="HGS創英角ｺﾞｼｯｸUB" panose="020B0900000000000000" pitchFamily="50" charset="-128"/>
              </a:rPr>
              <a:t>居酒屋</a:t>
            </a:r>
            <a:r>
              <a:rPr kumimoji="1" lang="ja-JP" altLang="en-US" dirty="0" smtClean="0"/>
              <a:t>　</a:t>
            </a:r>
            <a:endParaRPr kumimoji="1" lang="ja-JP" altLang="en-US" sz="2400" b="1" dirty="0">
              <a:solidFill>
                <a:srgbClr val="FF0000"/>
              </a:solidFill>
            </a:endParaRPr>
          </a:p>
        </p:txBody>
      </p:sp>
      <p:pic>
        <p:nvPicPr>
          <p:cNvPr id="4" name="図プレースホルダー 4"/>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l="-138" t="-1" b="2558"/>
          <a:stretch/>
        </p:blipFill>
        <p:spPr>
          <a:xfrm>
            <a:off x="2191725" y="1375756"/>
            <a:ext cx="7808550" cy="5069488"/>
          </a:xfrm>
          <a:prstGeom prst="rect">
            <a:avLst/>
          </a:prstGeom>
        </p:spPr>
      </p:pic>
    </p:spTree>
    <p:extLst>
      <p:ext uri="{BB962C8B-B14F-4D97-AF65-F5344CB8AC3E}">
        <p14:creationId xmlns:p14="http://schemas.microsoft.com/office/powerpoint/2010/main" val="32473295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80100" y="191231"/>
            <a:ext cx="5529212" cy="4146909"/>
          </a:xfrm>
        </p:spPr>
      </p:pic>
      <p:sp>
        <p:nvSpPr>
          <p:cNvPr id="6" name="正方形/長方形 5"/>
          <p:cNvSpPr/>
          <p:nvPr/>
        </p:nvSpPr>
        <p:spPr>
          <a:xfrm>
            <a:off x="1940858" y="1040559"/>
            <a:ext cx="2366684" cy="830997"/>
          </a:xfrm>
          <a:prstGeom prst="rect">
            <a:avLst/>
          </a:prstGeom>
        </p:spPr>
        <p:txBody>
          <a:bodyPr wrap="square">
            <a:spAutoFit/>
          </a:bodyPr>
          <a:lstStyle/>
          <a:p>
            <a:r>
              <a:rPr lang="en-US" altLang="ja-JP" sz="2400" b="1" dirty="0" smtClean="0"/>
              <a:t>2</a:t>
            </a:r>
            <a:r>
              <a:rPr lang="ja-JP" altLang="en-US" sz="2400" b="1" dirty="0" smtClean="0"/>
              <a:t>日目</a:t>
            </a:r>
            <a:endParaRPr lang="en-US" altLang="ja-JP" sz="2400" b="1" dirty="0"/>
          </a:p>
          <a:p>
            <a:r>
              <a:rPr lang="en-US" altLang="ja-JP" sz="2400" b="1" dirty="0"/>
              <a:t>2017</a:t>
            </a:r>
            <a:r>
              <a:rPr lang="ja-JP" altLang="en-US" sz="2400" b="1" dirty="0"/>
              <a:t>年</a:t>
            </a:r>
            <a:r>
              <a:rPr lang="en-US" altLang="ja-JP" sz="2400" b="1" dirty="0"/>
              <a:t>12</a:t>
            </a:r>
            <a:r>
              <a:rPr lang="ja-JP" altLang="en-US" sz="2400" b="1" dirty="0"/>
              <a:t>月</a:t>
            </a:r>
            <a:r>
              <a:rPr lang="en-US" altLang="ja-JP" sz="2400" b="1" dirty="0" smtClean="0"/>
              <a:t>24</a:t>
            </a:r>
            <a:r>
              <a:rPr lang="ja-JP" altLang="en-US" sz="2400" b="1" dirty="0" smtClean="0"/>
              <a:t>日</a:t>
            </a:r>
            <a:endParaRPr lang="ja-JP" altLang="en-US" sz="2400" dirty="0"/>
          </a:p>
        </p:txBody>
      </p:sp>
      <p:sp>
        <p:nvSpPr>
          <p:cNvPr id="2" name="角丸四角形吹き出し 1"/>
          <p:cNvSpPr/>
          <p:nvPr/>
        </p:nvSpPr>
        <p:spPr>
          <a:xfrm>
            <a:off x="450825" y="1122450"/>
            <a:ext cx="883091" cy="630232"/>
          </a:xfrm>
          <a:prstGeom prst="wedgeRoundRectCallout">
            <a:avLst>
              <a:gd name="adj1" fmla="val -16987"/>
              <a:gd name="adj2" fmla="val 8259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50825" y="1283678"/>
            <a:ext cx="1114206" cy="307777"/>
          </a:xfrm>
          <a:prstGeom prst="rect">
            <a:avLst/>
          </a:prstGeom>
        </p:spPr>
        <p:txBody>
          <a:bodyPr wrap="square">
            <a:spAutoFit/>
          </a:bodyPr>
          <a:lstStyle/>
          <a:p>
            <a:r>
              <a:rPr lang="ja-JP" altLang="en-US" sz="1400" dirty="0" smtClean="0">
                <a:solidFill>
                  <a:schemeClr val="bg1"/>
                </a:solidFill>
                <a:latin typeface="HGPｺﾞｼｯｸE" panose="020B0900000000000000" pitchFamily="50" charset="-128"/>
                <a:ea typeface="HGPｺﾞｼｯｸE" panose="020B0900000000000000" pitchFamily="50" charset="-128"/>
              </a:rPr>
              <a:t>超ハード</a:t>
            </a:r>
            <a:endParaRPr lang="ja-JP" altLang="en-US" sz="1400" dirty="0">
              <a:solidFill>
                <a:schemeClr val="bg1"/>
              </a:solidFill>
              <a:latin typeface="HGPｺﾞｼｯｸE" panose="020B0900000000000000" pitchFamily="50" charset="-128"/>
              <a:ea typeface="HGPｺﾞｼｯｸE" panose="020B0900000000000000" pitchFamily="50" charset="-128"/>
            </a:endParaRPr>
          </a:p>
        </p:txBody>
      </p:sp>
      <p:sp>
        <p:nvSpPr>
          <p:cNvPr id="16" name="正方形/長方形 15"/>
          <p:cNvSpPr/>
          <p:nvPr/>
        </p:nvSpPr>
        <p:spPr>
          <a:xfrm>
            <a:off x="6517053" y="4738379"/>
            <a:ext cx="2813539" cy="954107"/>
          </a:xfrm>
          <a:prstGeom prst="rect">
            <a:avLst/>
          </a:prstGeom>
        </p:spPr>
        <p:txBody>
          <a:bodyPr wrap="square">
            <a:spAutoFit/>
          </a:bodyPr>
          <a:lstStyle/>
          <a:p>
            <a:r>
              <a:rPr lang="en-US" altLang="ja-JP" sz="1400" dirty="0" smtClean="0"/>
              <a:t>3</a:t>
            </a:r>
            <a:r>
              <a:rPr lang="ja-JP" altLang="en-US" sz="1400" dirty="0" smtClean="0"/>
              <a:t>日間お世話になった運転手さん。</a:t>
            </a:r>
            <a:r>
              <a:rPr lang="en-US" altLang="ja-JP" sz="1400" dirty="0" smtClean="0"/>
              <a:t>2</a:t>
            </a:r>
            <a:r>
              <a:rPr lang="ja-JP" altLang="en-US" sz="1400" dirty="0" smtClean="0"/>
              <a:t>日目は</a:t>
            </a:r>
            <a:r>
              <a:rPr lang="en-US" altLang="ja-JP" sz="1400" dirty="0" smtClean="0"/>
              <a:t>1</a:t>
            </a:r>
            <a:r>
              <a:rPr lang="ja-JP" altLang="en-US" sz="1400" dirty="0" smtClean="0"/>
              <a:t>日で</a:t>
            </a:r>
            <a:r>
              <a:rPr lang="en-US" altLang="ja-JP" sz="1400" dirty="0" smtClean="0"/>
              <a:t>300</a:t>
            </a:r>
            <a:r>
              <a:rPr lang="ja-JP" altLang="en-US" sz="1400" dirty="0" smtClean="0"/>
              <a:t>キロを走破。</a:t>
            </a:r>
            <a:endParaRPr lang="en-US" altLang="ja-JP" sz="1400" dirty="0" smtClean="0"/>
          </a:p>
          <a:p>
            <a:r>
              <a:rPr lang="ja-JP" altLang="en-US" sz="1400" dirty="0" smtClean="0"/>
              <a:t>顔出しＮＧなので</a:t>
            </a:r>
            <a:r>
              <a:rPr lang="en-US" altLang="ja-JP" sz="1400" dirty="0" smtClean="0"/>
              <a:t>…</a:t>
            </a:r>
            <a:r>
              <a:rPr lang="ja-JP" altLang="en-US" sz="1400" dirty="0" smtClean="0"/>
              <a:t>靄かかってます。ありがとうございました。</a:t>
            </a:r>
            <a:endParaRPr lang="ja-JP" altLang="en-US" sz="1400" dirty="0"/>
          </a:p>
        </p:txBody>
      </p:sp>
      <p:pic>
        <p:nvPicPr>
          <p:cNvPr id="8" name="図 7"/>
          <p:cNvPicPr>
            <a:picLocks noChangeAspect="1"/>
          </p:cNvPicPr>
          <p:nvPr/>
        </p:nvPicPr>
        <p:blipFill>
          <a:blip r:embed="rId3"/>
          <a:stretch>
            <a:fillRect/>
          </a:stretch>
        </p:blipFill>
        <p:spPr>
          <a:xfrm>
            <a:off x="9154745" y="3927023"/>
            <a:ext cx="2493480" cy="2780017"/>
          </a:xfrm>
          <a:prstGeom prst="rect">
            <a:avLst/>
          </a:prstGeom>
        </p:spPr>
      </p:pic>
      <p:sp>
        <p:nvSpPr>
          <p:cNvPr id="9" name="正方形/長方形 8"/>
          <p:cNvSpPr/>
          <p:nvPr/>
        </p:nvSpPr>
        <p:spPr>
          <a:xfrm>
            <a:off x="284298" y="2032784"/>
            <a:ext cx="5679803" cy="4524315"/>
          </a:xfrm>
          <a:prstGeom prst="rect">
            <a:avLst/>
          </a:prstGeom>
        </p:spPr>
        <p:txBody>
          <a:bodyPr wrap="square">
            <a:spAutoFit/>
          </a:bodyPr>
          <a:lstStyle/>
          <a:p>
            <a:r>
              <a:rPr lang="en-US" altLang="ja-JP" b="1" dirty="0"/>
              <a:t>7</a:t>
            </a:r>
            <a:r>
              <a:rPr lang="ja-JP" altLang="en-US" b="1" dirty="0"/>
              <a:t>時　県庁前出発</a:t>
            </a:r>
          </a:p>
          <a:p>
            <a:r>
              <a:rPr lang="en-US" altLang="ja-JP" b="1" dirty="0"/>
              <a:t>9</a:t>
            </a:r>
            <a:r>
              <a:rPr lang="ja-JP" altLang="en-US" b="1" dirty="0"/>
              <a:t>時</a:t>
            </a:r>
            <a:r>
              <a:rPr lang="en-US" altLang="ja-JP" b="1" dirty="0"/>
              <a:t>30</a:t>
            </a:r>
            <a:r>
              <a:rPr lang="ja-JP" altLang="en-US" b="1" dirty="0"/>
              <a:t>分　東村高江ゲート前　座り込み激励と学習会</a:t>
            </a:r>
          </a:p>
          <a:p>
            <a:r>
              <a:rPr lang="ja-JP" altLang="en-US" dirty="0" smtClean="0"/>
              <a:t>　・</a:t>
            </a:r>
            <a:r>
              <a:rPr lang="ja-JP" altLang="en-US" dirty="0"/>
              <a:t>たたかいのこれまでと現状を伊佐育子さん（</a:t>
            </a:r>
            <a:r>
              <a:rPr lang="ja-JP" altLang="en-US" dirty="0" smtClean="0"/>
              <a:t>高江　　</a:t>
            </a:r>
            <a:endParaRPr lang="en-US" altLang="ja-JP" dirty="0" smtClean="0"/>
          </a:p>
          <a:p>
            <a:r>
              <a:rPr lang="ja-JP" altLang="en-US" dirty="0"/>
              <a:t>　</a:t>
            </a:r>
            <a:r>
              <a:rPr lang="ja-JP" altLang="en-US" dirty="0" smtClean="0"/>
              <a:t>　住民</a:t>
            </a:r>
            <a:r>
              <a:rPr lang="ja-JP" altLang="en-US" dirty="0"/>
              <a:t>の会）に聴く</a:t>
            </a:r>
          </a:p>
          <a:p>
            <a:r>
              <a:rPr lang="en-US" altLang="ja-JP" b="1" dirty="0"/>
              <a:t>12</a:t>
            </a:r>
            <a:r>
              <a:rPr lang="ja-JP" altLang="en-US" b="1" dirty="0"/>
              <a:t>時　瀬嵩・灯台</a:t>
            </a:r>
            <a:r>
              <a:rPr lang="ja-JP" altLang="en-US" b="1" dirty="0" smtClean="0"/>
              <a:t>跡</a:t>
            </a:r>
            <a:endParaRPr lang="en-US" altLang="ja-JP" b="1" dirty="0" smtClean="0"/>
          </a:p>
          <a:p>
            <a:r>
              <a:rPr lang="ja-JP" altLang="en-US" dirty="0"/>
              <a:t>　</a:t>
            </a:r>
            <a:r>
              <a:rPr lang="ja-JP" altLang="en-US" dirty="0" smtClean="0"/>
              <a:t>・オスプレイ</a:t>
            </a:r>
            <a:r>
              <a:rPr lang="ja-JP" altLang="en-US" dirty="0"/>
              <a:t>墜落現場を含む</a:t>
            </a:r>
            <a:r>
              <a:rPr lang="ja-JP" altLang="en-US" dirty="0" smtClean="0"/>
              <a:t>大浦湾</a:t>
            </a:r>
            <a:r>
              <a:rPr lang="ja-JP" altLang="en-US" dirty="0"/>
              <a:t>全体を</a:t>
            </a:r>
            <a:r>
              <a:rPr lang="ja-JP" altLang="en-US" dirty="0" smtClean="0"/>
              <a:t>眺望</a:t>
            </a:r>
            <a:endParaRPr lang="ja-JP" altLang="en-US" dirty="0"/>
          </a:p>
          <a:p>
            <a:r>
              <a:rPr lang="en-US" altLang="ja-JP" b="1" dirty="0"/>
              <a:t>12</a:t>
            </a:r>
            <a:r>
              <a:rPr lang="ja-JP" altLang="en-US" b="1" dirty="0"/>
              <a:t>時</a:t>
            </a:r>
            <a:r>
              <a:rPr lang="en-US" altLang="ja-JP" b="1" dirty="0"/>
              <a:t>50</a:t>
            </a:r>
            <a:r>
              <a:rPr lang="ja-JP" altLang="en-US" b="1" dirty="0"/>
              <a:t>分　辺野古埋め立て工事現場</a:t>
            </a:r>
            <a:r>
              <a:rPr lang="ja-JP" altLang="en-US" b="1" dirty="0" smtClean="0"/>
              <a:t>視察</a:t>
            </a:r>
            <a:endParaRPr lang="en-US" altLang="ja-JP" b="1" dirty="0" smtClean="0"/>
          </a:p>
          <a:p>
            <a:r>
              <a:rPr lang="ja-JP" altLang="en-US" dirty="0"/>
              <a:t>　</a:t>
            </a:r>
            <a:r>
              <a:rPr lang="ja-JP" altLang="en-US" dirty="0" smtClean="0"/>
              <a:t>・平和</a:t>
            </a:r>
            <a:r>
              <a:rPr lang="ja-JP" altLang="en-US" dirty="0"/>
              <a:t>丸乗船</a:t>
            </a:r>
            <a:r>
              <a:rPr lang="en-US" altLang="ja-JP" dirty="0"/>
              <a:t>45</a:t>
            </a:r>
            <a:r>
              <a:rPr lang="ja-JP" altLang="en-US" dirty="0"/>
              <a:t>分　</a:t>
            </a:r>
            <a:r>
              <a:rPr lang="en-US" altLang="ja-JP" dirty="0"/>
              <a:t>3</a:t>
            </a:r>
            <a:r>
              <a:rPr lang="ja-JP" altLang="en-US" dirty="0"/>
              <a:t>班に分かれ交代で</a:t>
            </a:r>
            <a:r>
              <a:rPr lang="ja-JP" altLang="en-US" dirty="0" smtClean="0"/>
              <a:t>昼食</a:t>
            </a:r>
            <a:endParaRPr lang="ja-JP" altLang="en-US" dirty="0"/>
          </a:p>
          <a:p>
            <a:r>
              <a:rPr lang="en-US" altLang="ja-JP" b="1" dirty="0"/>
              <a:t>15</a:t>
            </a:r>
            <a:r>
              <a:rPr lang="ja-JP" altLang="en-US" b="1" dirty="0"/>
              <a:t>時</a:t>
            </a:r>
            <a:r>
              <a:rPr lang="en-US" altLang="ja-JP" b="1" dirty="0"/>
              <a:t>40</a:t>
            </a:r>
            <a:r>
              <a:rPr lang="ja-JP" altLang="en-US" b="1" dirty="0"/>
              <a:t>分　沖縄統一連事務所</a:t>
            </a:r>
            <a:r>
              <a:rPr lang="ja-JP" altLang="en-US" dirty="0"/>
              <a:t>　</a:t>
            </a:r>
          </a:p>
          <a:p>
            <a:r>
              <a:rPr lang="ja-JP" altLang="en-US" dirty="0"/>
              <a:t>　　名護市長選挙　稲嶺ススム  必勝！学習会</a:t>
            </a:r>
          </a:p>
          <a:p>
            <a:r>
              <a:rPr lang="ja-JP" altLang="en-US" dirty="0" smtClean="0"/>
              <a:t>　　・</a:t>
            </a:r>
            <a:r>
              <a:rPr lang="ja-JP" altLang="en-US" dirty="0"/>
              <a:t>「名護の現状とたたかい」　</a:t>
            </a:r>
          </a:p>
          <a:p>
            <a:r>
              <a:rPr lang="ja-JP" altLang="en-US" dirty="0"/>
              <a:t>　　　上野郁子さん（名護平和委員会事務局長）</a:t>
            </a:r>
          </a:p>
          <a:p>
            <a:r>
              <a:rPr lang="en-US" altLang="ja-JP" b="1" dirty="0"/>
              <a:t>16</a:t>
            </a:r>
            <a:r>
              <a:rPr lang="ja-JP" altLang="en-US" b="1" dirty="0"/>
              <a:t>時</a:t>
            </a:r>
            <a:r>
              <a:rPr lang="en-US" altLang="ja-JP" b="1" dirty="0"/>
              <a:t>30</a:t>
            </a:r>
            <a:r>
              <a:rPr lang="ja-JP" altLang="en-US" b="1" dirty="0"/>
              <a:t>分　キャンプシュワブゲート前テント</a:t>
            </a:r>
          </a:p>
          <a:p>
            <a:r>
              <a:rPr lang="en-US" altLang="ja-JP" b="1" dirty="0"/>
              <a:t>17</a:t>
            </a:r>
            <a:r>
              <a:rPr lang="ja-JP" altLang="en-US" b="1" dirty="0"/>
              <a:t>時</a:t>
            </a:r>
            <a:r>
              <a:rPr lang="en-US" altLang="ja-JP" b="1" dirty="0"/>
              <a:t>20</a:t>
            </a:r>
            <a:r>
              <a:rPr lang="ja-JP" altLang="en-US" b="1" dirty="0"/>
              <a:t>分　うるま市米軍属暴行殺人</a:t>
            </a:r>
            <a:r>
              <a:rPr lang="ja-JP" altLang="en-US" b="1" dirty="0" smtClean="0"/>
              <a:t>事件遺体遺棄</a:t>
            </a:r>
            <a:r>
              <a:rPr lang="ja-JP" altLang="en-US" b="1" dirty="0"/>
              <a:t>現場</a:t>
            </a:r>
            <a:r>
              <a:rPr lang="ja-JP" altLang="en-US" dirty="0"/>
              <a:t>　</a:t>
            </a:r>
            <a:r>
              <a:rPr lang="ja-JP" altLang="en-US" dirty="0" smtClean="0"/>
              <a:t>　　</a:t>
            </a:r>
            <a:endParaRPr lang="en-US" altLang="ja-JP" dirty="0" smtClean="0"/>
          </a:p>
          <a:p>
            <a:r>
              <a:rPr lang="ja-JP" altLang="en-US" dirty="0"/>
              <a:t>　</a:t>
            </a:r>
            <a:r>
              <a:rPr lang="ja-JP" altLang="en-US" dirty="0" smtClean="0"/>
              <a:t>　・慰霊</a:t>
            </a:r>
            <a:r>
              <a:rPr lang="ja-JP" altLang="en-US" dirty="0"/>
              <a:t>・献花</a:t>
            </a:r>
          </a:p>
          <a:p>
            <a:r>
              <a:rPr lang="en-US" altLang="ja-JP" b="1" dirty="0"/>
              <a:t>18</a:t>
            </a:r>
            <a:r>
              <a:rPr lang="ja-JP" altLang="en-US" b="1" dirty="0"/>
              <a:t>時</a:t>
            </a:r>
            <a:r>
              <a:rPr lang="en-US" altLang="ja-JP" b="1" dirty="0"/>
              <a:t>40</a:t>
            </a:r>
            <a:r>
              <a:rPr lang="ja-JP" altLang="en-US" b="1" dirty="0"/>
              <a:t>分　道の駅「かでな」</a:t>
            </a:r>
            <a:r>
              <a:rPr lang="ja-JP" altLang="en-US" dirty="0"/>
              <a:t>（嘉手納基地眺望）</a:t>
            </a:r>
          </a:p>
        </p:txBody>
      </p:sp>
    </p:spTree>
    <p:extLst>
      <p:ext uri="{BB962C8B-B14F-4D97-AF65-F5344CB8AC3E}">
        <p14:creationId xmlns:p14="http://schemas.microsoft.com/office/powerpoint/2010/main" val="1353007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4581" y="655271"/>
            <a:ext cx="10515600" cy="1325563"/>
          </a:xfrm>
        </p:spPr>
        <p:txBody>
          <a:bodyPr>
            <a:normAutofit fontScale="90000"/>
          </a:bodyPr>
          <a:lstStyle/>
          <a:p>
            <a:r>
              <a:rPr kumimoji="1" lang="ja-JP" altLang="en-US" sz="3200" dirty="0" smtClean="0"/>
              <a:t>　</a:t>
            </a:r>
            <a:r>
              <a:rPr kumimoji="1" lang="ja-JP" altLang="en-US" sz="3200" dirty="0" smtClean="0">
                <a:latin typeface="HGS創英角ｺﾞｼｯｸUB" panose="020B0900000000000000" pitchFamily="50" charset="-128"/>
                <a:ea typeface="HGS創英角ｺﾞｼｯｸUB" panose="020B0900000000000000" pitchFamily="50" charset="-128"/>
              </a:rPr>
              <a:t>国立公園に米軍のジャングル演習場・ヘリパッドが</a:t>
            </a:r>
            <a:r>
              <a:rPr lang="en-US" altLang="ja-JP" sz="3200" dirty="0">
                <a:latin typeface="HGS創英角ｺﾞｼｯｸUB" panose="020B0900000000000000" pitchFamily="50" charset="-128"/>
                <a:ea typeface="HGS創英角ｺﾞｼｯｸUB" panose="020B0900000000000000" pitchFamily="50" charset="-128"/>
              </a:rPr>
              <a:t/>
            </a:r>
            <a:br>
              <a:rPr lang="en-US" altLang="ja-JP" sz="3200" dirty="0">
                <a:latin typeface="HGS創英角ｺﾞｼｯｸUB" panose="020B0900000000000000" pitchFamily="50" charset="-128"/>
                <a:ea typeface="HGS創英角ｺﾞｼｯｸUB" panose="020B0900000000000000" pitchFamily="50" charset="-128"/>
              </a:rPr>
            </a:br>
            <a:r>
              <a:rPr lang="en-US" altLang="ja-JP" sz="3200" dirty="0" smtClean="0">
                <a:latin typeface="HGS創英角ｺﾞｼｯｸUB" panose="020B0900000000000000" pitchFamily="50" charset="-128"/>
                <a:ea typeface="HGS創英角ｺﾞｼｯｸUB" panose="020B0900000000000000" pitchFamily="50" charset="-128"/>
              </a:rPr>
              <a:t/>
            </a:r>
            <a:br>
              <a:rPr lang="en-US" altLang="ja-JP" sz="3200" dirty="0" smtClean="0">
                <a:latin typeface="HGS創英角ｺﾞｼｯｸUB" panose="020B0900000000000000" pitchFamily="50" charset="-128"/>
                <a:ea typeface="HGS創英角ｺﾞｼｯｸUB" panose="020B0900000000000000" pitchFamily="50" charset="-128"/>
              </a:rPr>
            </a:br>
            <a:endParaRPr kumimoji="1" lang="en-US" altLang="ja-JP" sz="3200" dirty="0" smtClean="0">
              <a:latin typeface="HGS創英角ｺﾞｼｯｸUB" panose="020B0900000000000000" pitchFamily="50" charset="-128"/>
              <a:ea typeface="HGS創英角ｺﾞｼｯｸUB"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5345" y="1253562"/>
            <a:ext cx="5312398" cy="3984299"/>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743" y="1849099"/>
            <a:ext cx="5316071" cy="3987053"/>
          </a:xfrm>
          <a:prstGeom prst="rect">
            <a:avLst/>
          </a:prstGeom>
        </p:spPr>
      </p:pic>
    </p:spTree>
    <p:extLst>
      <p:ext uri="{BB962C8B-B14F-4D97-AF65-F5344CB8AC3E}">
        <p14:creationId xmlns:p14="http://schemas.microsoft.com/office/powerpoint/2010/main" val="1575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57214" y="493546"/>
            <a:ext cx="4101353" cy="1325563"/>
          </a:xfrm>
        </p:spPr>
        <p:txBody>
          <a:bodyPr/>
          <a:lstStyle/>
          <a:p>
            <a:r>
              <a:rPr kumimoji="1" lang="ja-JP" altLang="en-US" dirty="0" smtClean="0">
                <a:latin typeface="HG創英角ｺﾞｼｯｸUB" panose="020B0909000000000000" pitchFamily="49" charset="-128"/>
                <a:ea typeface="HG創英角ｺﾞｼｯｸUB" panose="020B0909000000000000" pitchFamily="49" charset="-128"/>
              </a:rPr>
              <a:t>高江ヘリパッド</a:t>
            </a:r>
            <a:endParaRPr kumimoji="1" lang="ja-JP" altLang="en-US" dirty="0">
              <a:latin typeface="HG創英角ｺﾞｼｯｸUB" panose="020B0909000000000000" pitchFamily="49" charset="-128"/>
              <a:ea typeface="HG創英角ｺﾞｼｯｸUB" panose="020B0909000000000000" pitchFamily="49" charset="-128"/>
            </a:endParaRPr>
          </a:p>
        </p:txBody>
      </p:sp>
      <p:sp>
        <p:nvSpPr>
          <p:cNvPr id="3" name="コンテンツ プレースホルダー 2"/>
          <p:cNvSpPr>
            <a:spLocks noGrp="1"/>
          </p:cNvSpPr>
          <p:nvPr>
            <p:ph idx="1"/>
          </p:nvPr>
        </p:nvSpPr>
        <p:spPr>
          <a:xfrm>
            <a:off x="589086" y="782514"/>
            <a:ext cx="6611814" cy="3763109"/>
          </a:xfrm>
        </p:spPr>
        <p:txBody>
          <a:bodyPr>
            <a:normAutofit fontScale="85000" lnSpcReduction="10000"/>
          </a:bodyPr>
          <a:lstStyle/>
          <a:p>
            <a:pPr>
              <a:lnSpc>
                <a:spcPct val="110000"/>
              </a:lnSpc>
            </a:pPr>
            <a:r>
              <a:rPr lang="ja-JP" altLang="en-US" sz="2400" dirty="0"/>
              <a:t>東村高江は、沖縄県の北部のヤンバルとよばれる亜熱帯森林の中にある、住民約</a:t>
            </a:r>
            <a:r>
              <a:rPr lang="en-US" altLang="ja-JP" sz="2400" dirty="0"/>
              <a:t>160</a:t>
            </a:r>
            <a:r>
              <a:rPr lang="ja-JP" altLang="en-US" sz="2400" dirty="0"/>
              <a:t>人が</a:t>
            </a:r>
            <a:r>
              <a:rPr lang="ja-JP" altLang="en-US" sz="2400" dirty="0" smtClean="0"/>
              <a:t>暮らす集落</a:t>
            </a:r>
            <a:r>
              <a:rPr lang="ja-JP" altLang="en-US" sz="2400" dirty="0"/>
              <a:t>です</a:t>
            </a:r>
            <a:r>
              <a:rPr lang="ja-JP" altLang="en-US" sz="2400" dirty="0" smtClean="0"/>
              <a:t>。この</a:t>
            </a:r>
            <a:r>
              <a:rPr lang="ja-JP" altLang="en-US" sz="2400" dirty="0"/>
              <a:t>集落を囲むように米軍は、</a:t>
            </a:r>
            <a:r>
              <a:rPr lang="en-US" altLang="ja-JP" sz="2400" dirty="0"/>
              <a:t>2007</a:t>
            </a:r>
            <a:r>
              <a:rPr lang="ja-JP" altLang="en-US" sz="2400" dirty="0"/>
              <a:t>年から</a:t>
            </a:r>
            <a:r>
              <a:rPr lang="en-US" altLang="ja-JP" sz="2400" dirty="0"/>
              <a:t>6</a:t>
            </a:r>
            <a:r>
              <a:rPr lang="ja-JP" altLang="en-US" sz="2400" dirty="0"/>
              <a:t>か所のヘリパッド（オスプレイパッド建設）を強行し、</a:t>
            </a:r>
            <a:r>
              <a:rPr lang="en-US" altLang="ja-JP" sz="2400" dirty="0" smtClean="0"/>
              <a:t>2016</a:t>
            </a:r>
            <a:r>
              <a:rPr lang="ja-JP" altLang="en-US" sz="2400" dirty="0"/>
              <a:t>年</a:t>
            </a:r>
            <a:r>
              <a:rPr lang="en-US" altLang="ja-JP" sz="2400" dirty="0"/>
              <a:t>12</a:t>
            </a:r>
            <a:r>
              <a:rPr lang="ja-JP" altLang="en-US" sz="2400" dirty="0"/>
              <a:t>月に突貫工事で</a:t>
            </a:r>
            <a:r>
              <a:rPr lang="en-US" altLang="ja-JP" sz="2400" dirty="0"/>
              <a:t>6</a:t>
            </a:r>
            <a:r>
              <a:rPr lang="ja-JP" altLang="en-US" sz="2400" dirty="0"/>
              <a:t>つ目のヘリパッドを不完全ながら完成させてしまいました。</a:t>
            </a:r>
          </a:p>
          <a:p>
            <a:pPr>
              <a:lnSpc>
                <a:spcPct val="110000"/>
              </a:lnSpc>
            </a:pPr>
            <a:r>
              <a:rPr lang="ja-JP" altLang="en-US" sz="2400" dirty="0"/>
              <a:t>昼夜を問わず住民の頭上を頻繁に行き来する米軍ヘリやオスプレイの騒音や低周波による被害に、住民の暮らしと命が脅かされています。</a:t>
            </a:r>
            <a:r>
              <a:rPr lang="en-US" altLang="ja-JP" sz="2400" dirty="0"/>
              <a:t>10</a:t>
            </a:r>
            <a:r>
              <a:rPr lang="ja-JP" altLang="en-US" sz="2400" dirty="0"/>
              <a:t>月</a:t>
            </a:r>
            <a:r>
              <a:rPr lang="en-US" altLang="ja-JP" sz="2400" dirty="0"/>
              <a:t>11</a:t>
            </a:r>
            <a:r>
              <a:rPr lang="ja-JP" altLang="en-US" sz="2400" dirty="0"/>
              <a:t>日には、民間の牧草地に米軍のヘリコプターが不時着、炎上するという事故が起きています。高江の住民を中心に、安全・安心のくらしを取り戻すための、非暴力の</a:t>
            </a:r>
            <a:r>
              <a:rPr lang="ja-JP" altLang="en-US" sz="2400" dirty="0" smtClean="0"/>
              <a:t>抗議活動</a:t>
            </a:r>
            <a:r>
              <a:rPr lang="ja-JP" altLang="en-US" sz="2400" dirty="0"/>
              <a:t>が続いています。</a:t>
            </a:r>
          </a:p>
          <a:p>
            <a:endParaRPr lang="ja-JP" altLang="en-US" dirty="0"/>
          </a:p>
          <a:p>
            <a:endParaRPr kumimoji="1" lang="ja-JP" altLang="en-US" dirty="0"/>
          </a:p>
        </p:txBody>
      </p:sp>
      <p:sp>
        <p:nvSpPr>
          <p:cNvPr id="4" name="正方形/長方形 3"/>
          <p:cNvSpPr/>
          <p:nvPr/>
        </p:nvSpPr>
        <p:spPr>
          <a:xfrm>
            <a:off x="963532" y="4826675"/>
            <a:ext cx="10448365" cy="2031325"/>
          </a:xfrm>
          <a:prstGeom prst="rect">
            <a:avLst/>
          </a:prstGeom>
        </p:spPr>
        <p:txBody>
          <a:bodyPr wrap="square">
            <a:spAutoFit/>
          </a:bodyPr>
          <a:lstStyle/>
          <a:p>
            <a:r>
              <a:rPr lang="ja-JP" altLang="en-US" b="1" dirty="0" smtClean="0">
                <a:latin typeface="ＭＳ ゴシック" panose="020B0609070205080204" pitchFamily="49" charset="-128"/>
                <a:ea typeface="ＭＳ ゴシック" panose="020B0609070205080204" pitchFamily="49" charset="-128"/>
              </a:rPr>
              <a:t>ヤンバルの森とヘリパッド</a:t>
            </a:r>
            <a:r>
              <a:rPr lang="ja-JP" altLang="en-US" dirty="0" smtClean="0"/>
              <a:t>　</a:t>
            </a:r>
            <a:endParaRPr lang="en-US" altLang="ja-JP" dirty="0" smtClean="0"/>
          </a:p>
          <a:p>
            <a:r>
              <a:rPr lang="ja-JP" altLang="en-US" dirty="0"/>
              <a:t>世界的</a:t>
            </a:r>
            <a:r>
              <a:rPr lang="ja-JP" altLang="en-US" dirty="0" smtClean="0"/>
              <a:t>にも希少な自然の亜熱帯林の環境が残る。</a:t>
            </a:r>
            <a:r>
              <a:rPr lang="en-US" altLang="ja-JP" dirty="0" smtClean="0"/>
              <a:t>4000</a:t>
            </a:r>
            <a:r>
              <a:rPr lang="ja-JP" altLang="en-US" dirty="0" smtClean="0"/>
              <a:t>種を超える野生動物の生息地。ヤンバル固有種はヤンバルクイナ、ノグチゲラなど植物が</a:t>
            </a:r>
            <a:r>
              <a:rPr lang="en-US" altLang="ja-JP" dirty="0" smtClean="0"/>
              <a:t>12</a:t>
            </a:r>
            <a:r>
              <a:rPr lang="ja-JP" altLang="en-US" dirty="0" smtClean="0"/>
              <a:t>種・動物が</a:t>
            </a:r>
            <a:r>
              <a:rPr lang="en-US" altLang="ja-JP" dirty="0" smtClean="0"/>
              <a:t>11</a:t>
            </a:r>
            <a:r>
              <a:rPr lang="ja-JP" altLang="en-US" dirty="0" smtClean="0"/>
              <a:t>種記録され、絶滅危惧種が数多く生息している。このヤンバルの森に</a:t>
            </a:r>
            <a:r>
              <a:rPr lang="en-US" altLang="ja-JP" dirty="0" smtClean="0"/>
              <a:t>50</a:t>
            </a:r>
            <a:r>
              <a:rPr lang="ja-JP" altLang="en-US" dirty="0" smtClean="0"/>
              <a:t>年以上も</a:t>
            </a:r>
            <a:r>
              <a:rPr lang="en-US" altLang="ja-JP" dirty="0" smtClean="0"/>
              <a:t>7800</a:t>
            </a:r>
            <a:r>
              <a:rPr lang="ja-JP" altLang="en-US" dirty="0" smtClean="0"/>
              <a:t>ヘクタールを占める広大な米軍の北部演習場が居座っている。この縮小の交換条件としてヘリパッド建設、上陸訓練場の提供が決められた。負担軽減ではなく基地の機能強化である。</a:t>
            </a:r>
            <a:endParaRPr lang="en-US" altLang="ja-JP" dirty="0" smtClean="0"/>
          </a:p>
          <a:p>
            <a:endParaRPr lang="ja-JP" altLang="en-US" dirty="0"/>
          </a:p>
        </p:txBody>
      </p:sp>
      <p:pic>
        <p:nvPicPr>
          <p:cNvPr id="5"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3886" y="1530141"/>
            <a:ext cx="4208011" cy="3156008"/>
          </a:xfrm>
          <a:prstGeom prst="rect">
            <a:avLst/>
          </a:prstGeom>
        </p:spPr>
      </p:pic>
    </p:spTree>
    <p:extLst>
      <p:ext uri="{BB962C8B-B14F-4D97-AF65-F5344CB8AC3E}">
        <p14:creationId xmlns:p14="http://schemas.microsoft.com/office/powerpoint/2010/main" val="2013638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5129" y="674407"/>
            <a:ext cx="10515600" cy="1325563"/>
          </a:xfrm>
        </p:spPr>
        <p:txBody>
          <a:bodyPr>
            <a:norm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「ヘリパッドいらない」住民の会の座り込み</a:t>
            </a:r>
            <a:r>
              <a:rPr kumimoji="1" lang="en-US" altLang="ja-JP" dirty="0" smtClean="0">
                <a:latin typeface="HGP創英角ｺﾞｼｯｸUB" panose="020B0900000000000000" pitchFamily="50" charset="-128"/>
                <a:ea typeface="HGP創英角ｺﾞｼｯｸUB" panose="020B0900000000000000" pitchFamily="50" charset="-128"/>
              </a:rPr>
              <a:t/>
            </a:r>
            <a:br>
              <a:rPr kumimoji="1" lang="en-US" altLang="ja-JP" dirty="0" smtClean="0">
                <a:latin typeface="HGP創英角ｺﾞｼｯｸUB" panose="020B0900000000000000" pitchFamily="50" charset="-128"/>
                <a:ea typeface="HGP創英角ｺﾞｼｯｸUB" panose="020B0900000000000000" pitchFamily="50" charset="-128"/>
              </a:rPr>
            </a:br>
            <a:r>
              <a:rPr kumimoji="1" lang="ja-JP" altLang="en-US" dirty="0" smtClean="0">
                <a:latin typeface="HGP創英角ｺﾞｼｯｸUB" panose="020B0900000000000000" pitchFamily="50" charset="-128"/>
                <a:ea typeface="HGP創英角ｺﾞｼｯｸUB" panose="020B0900000000000000" pitchFamily="50" charset="-128"/>
              </a:rPr>
              <a:t>テントに対峙する建設地ゲートの警備員</a:t>
            </a:r>
            <a:r>
              <a:rPr kumimoji="1" lang="ja-JP" altLang="en-US" dirty="0" smtClean="0"/>
              <a:t>　</a:t>
            </a:r>
            <a:endParaRPr kumimoji="1" lang="ja-JP" altLang="en-US" sz="2200" b="1" dirty="0">
              <a:solidFill>
                <a:srgbClr val="FF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810" y="2283940"/>
            <a:ext cx="5420497" cy="406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356" y="2388973"/>
            <a:ext cx="5280454" cy="396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708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プレースホルダー 4"/>
          <p:cNvPicPr>
            <a:picLocks noGrp="1" noChangeAspect="1"/>
          </p:cNvPicPr>
          <p:nvPr>
            <p:ph type="pic" idx="1"/>
          </p:nvPr>
        </p:nvPicPr>
        <p:blipFill rotWithShape="1">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l="7563" t="1" b="458"/>
          <a:stretch/>
        </p:blipFill>
        <p:spPr>
          <a:xfrm rot="5400000">
            <a:off x="6747524" y="1181453"/>
            <a:ext cx="5761211" cy="4275132"/>
          </a:xfrm>
        </p:spPr>
      </p:pic>
      <p:sp>
        <p:nvSpPr>
          <p:cNvPr id="4" name="テキスト プレースホルダー 3"/>
          <p:cNvSpPr>
            <a:spLocks noGrp="1"/>
          </p:cNvSpPr>
          <p:nvPr>
            <p:ph type="body" sz="half" idx="2"/>
          </p:nvPr>
        </p:nvSpPr>
        <p:spPr>
          <a:xfrm>
            <a:off x="431370" y="1891430"/>
            <a:ext cx="6896355" cy="4777930"/>
          </a:xfrm>
        </p:spPr>
        <p:txBody>
          <a:bodyPr>
            <a:normAutofit fontScale="92500" lnSpcReduction="10000"/>
          </a:bodyPr>
          <a:lstStyle/>
          <a:p>
            <a:pPr>
              <a:lnSpc>
                <a:spcPct val="110000"/>
              </a:lnSpc>
              <a:spcBef>
                <a:spcPts val="600"/>
              </a:spcBef>
            </a:pPr>
            <a:r>
              <a:rPr lang="ja-JP" altLang="en-US" dirty="0" smtClean="0">
                <a:latin typeface="HG丸ｺﾞｼｯｸM-PRO" panose="020F0600000000000000" pitchFamily="50" charset="-128"/>
                <a:ea typeface="HG丸ｺﾞｼｯｸM-PRO" panose="020F0600000000000000" pitchFamily="50" charset="-128"/>
              </a:rPr>
              <a:t>　</a:t>
            </a:r>
            <a:r>
              <a:rPr lang="en-US" altLang="ja-JP" dirty="0" smtClean="0">
                <a:latin typeface="HG丸ｺﾞｼｯｸM-PRO" panose="020F0600000000000000" pitchFamily="50" charset="-128"/>
                <a:ea typeface="HG丸ｺﾞｼｯｸM-PRO" panose="020F0600000000000000" pitchFamily="50" charset="-128"/>
              </a:rPr>
              <a:t>2</a:t>
            </a:r>
            <a:r>
              <a:rPr lang="ja-JP" altLang="en-US" dirty="0">
                <a:latin typeface="HG丸ｺﾞｼｯｸM-PRO" panose="020F0600000000000000" pitchFamily="50" charset="-128"/>
                <a:ea typeface="HG丸ｺﾞｼｯｸM-PRO" panose="020F0600000000000000" pitchFamily="50" charset="-128"/>
              </a:rPr>
              <a:t>日目は朝</a:t>
            </a:r>
            <a:r>
              <a:rPr lang="en-US" altLang="ja-JP" dirty="0">
                <a:latin typeface="HG丸ｺﾞｼｯｸM-PRO" panose="020F0600000000000000" pitchFamily="50" charset="-128"/>
                <a:ea typeface="HG丸ｺﾞｼｯｸM-PRO" panose="020F0600000000000000" pitchFamily="50" charset="-128"/>
              </a:rPr>
              <a:t>7</a:t>
            </a:r>
            <a:r>
              <a:rPr lang="ja-JP" altLang="en-US" dirty="0">
                <a:latin typeface="HG丸ｺﾞｼｯｸM-PRO" panose="020F0600000000000000" pitchFamily="50" charset="-128"/>
                <a:ea typeface="HG丸ｺﾞｼｯｸM-PRO" panose="020F0600000000000000" pitchFamily="50" charset="-128"/>
              </a:rPr>
              <a:t>時に県庁前を出発し、一路東村高江</a:t>
            </a:r>
            <a:r>
              <a:rPr lang="en-US" altLang="ja-JP" dirty="0">
                <a:latin typeface="HG丸ｺﾞｼｯｸM-PRO" panose="020F0600000000000000" pitchFamily="50" charset="-128"/>
                <a:ea typeface="HG丸ｺﾞｼｯｸM-PRO" panose="020F0600000000000000" pitchFamily="50" charset="-128"/>
              </a:rPr>
              <a:t>N-1</a:t>
            </a:r>
            <a:r>
              <a:rPr lang="ja-JP" altLang="en-US" dirty="0">
                <a:latin typeface="HG丸ｺﾞｼｯｸM-PRO" panose="020F0600000000000000" pitchFamily="50" charset="-128"/>
                <a:ea typeface="HG丸ｺﾞｼｯｸM-PRO" panose="020F0600000000000000" pitchFamily="50" charset="-128"/>
              </a:rPr>
              <a:t>ゲート前のテントへ</a:t>
            </a:r>
            <a:r>
              <a:rPr lang="ja-JP" altLang="en-US" dirty="0" smtClean="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高江住民の会」の伊佐育子さんからお話を聴きました</a:t>
            </a:r>
            <a:r>
              <a:rPr lang="ja-JP" altLang="en-US" dirty="0" smtClean="0">
                <a:latin typeface="HG丸ｺﾞｼｯｸM-PRO" panose="020F0600000000000000" pitchFamily="50" charset="-128"/>
                <a:ea typeface="HG丸ｺﾞｼｯｸM-PRO" panose="020F0600000000000000" pitchFamily="50" charset="-128"/>
              </a:rPr>
              <a:t>。</a:t>
            </a:r>
            <a:endParaRPr lang="ja-JP" altLang="en-US" dirty="0">
              <a:latin typeface="HG丸ｺﾞｼｯｸM-PRO" panose="020F0600000000000000" pitchFamily="50" charset="-128"/>
              <a:ea typeface="HG丸ｺﾞｼｯｸM-PRO" panose="020F0600000000000000" pitchFamily="50" charset="-128"/>
            </a:endParaRPr>
          </a:p>
          <a:p>
            <a:pPr>
              <a:lnSpc>
                <a:spcPct val="110000"/>
              </a:lnSpc>
              <a:spcBef>
                <a:spcPts val="600"/>
              </a:spcBef>
            </a:pPr>
            <a:r>
              <a:rPr lang="ja-JP" altLang="en-US" dirty="0" smtClean="0">
                <a:latin typeface="HG丸ｺﾞｼｯｸM-PRO" panose="020F0600000000000000" pitchFamily="50" charset="-128"/>
                <a:ea typeface="HG丸ｺﾞｼｯｸM-PRO" panose="020F0600000000000000" pitchFamily="50" charset="-128"/>
              </a:rPr>
              <a:t>　世界的にも</a:t>
            </a:r>
            <a:r>
              <a:rPr lang="ja-JP" altLang="en-US" dirty="0">
                <a:latin typeface="HG丸ｺﾞｼｯｸM-PRO" panose="020F0600000000000000" pitchFamily="50" charset="-128"/>
                <a:ea typeface="HG丸ｺﾞｼｯｸM-PRO" panose="020F0600000000000000" pitchFamily="50" charset="-128"/>
              </a:rPr>
              <a:t>豊かで希少な生態系が育まれている沖縄北部の「やんばる」の森に、自然とともに暮らしていた住民たち</a:t>
            </a:r>
            <a:r>
              <a:rPr lang="ja-JP" altLang="en-US" dirty="0" smtClean="0">
                <a:latin typeface="HG丸ｺﾞｼｯｸM-PRO" panose="020F0600000000000000" pitchFamily="50" charset="-128"/>
                <a:ea typeface="HG丸ｺﾞｼｯｸM-PRO" panose="020F0600000000000000" pitchFamily="50" charset="-128"/>
              </a:rPr>
              <a:t>。米軍</a:t>
            </a:r>
            <a:r>
              <a:rPr lang="ja-JP" altLang="en-US" dirty="0">
                <a:latin typeface="HG丸ｺﾞｼｯｸM-PRO" panose="020F0600000000000000" pitchFamily="50" charset="-128"/>
                <a:ea typeface="HG丸ｺﾞｼｯｸM-PRO" panose="020F0600000000000000" pitchFamily="50" charset="-128"/>
              </a:rPr>
              <a:t>北部訓練場の返還のかわりに、わざわざ住民がいる地域に</a:t>
            </a:r>
            <a:r>
              <a:rPr lang="en-US" altLang="ja-JP" dirty="0">
                <a:latin typeface="HG丸ｺﾞｼｯｸM-PRO" panose="020F0600000000000000" pitchFamily="50" charset="-128"/>
                <a:ea typeface="HG丸ｺﾞｼｯｸM-PRO" panose="020F0600000000000000" pitchFamily="50" charset="-128"/>
              </a:rPr>
              <a:t>6</a:t>
            </a:r>
            <a:r>
              <a:rPr lang="ja-JP" altLang="en-US" dirty="0" err="1">
                <a:latin typeface="HG丸ｺﾞｼｯｸM-PRO" panose="020F0600000000000000" pitchFamily="50" charset="-128"/>
                <a:ea typeface="HG丸ｺﾞｼｯｸM-PRO" panose="020F0600000000000000" pitchFamily="50" charset="-128"/>
              </a:rPr>
              <a:t>つの</a:t>
            </a:r>
            <a:r>
              <a:rPr lang="ja-JP" altLang="en-US" dirty="0">
                <a:latin typeface="HG丸ｺﾞｼｯｸM-PRO" panose="020F0600000000000000" pitchFamily="50" charset="-128"/>
                <a:ea typeface="HG丸ｺﾞｼｯｸM-PRO" panose="020F0600000000000000" pitchFamily="50" charset="-128"/>
              </a:rPr>
              <a:t>ヘリパットを新しく作られるということで、「ブロッコリーの森を守る会」（高江の森は木の姿がモコモコしていて、まるで</a:t>
            </a:r>
            <a:r>
              <a:rPr lang="ja-JP" altLang="en-US" dirty="0" smtClean="0">
                <a:latin typeface="HG丸ｺﾞｼｯｸM-PRO" panose="020F0600000000000000" pitchFamily="50" charset="-128"/>
                <a:ea typeface="HG丸ｺﾞｼｯｸM-PRO" panose="020F0600000000000000" pitchFamily="50" charset="-128"/>
              </a:rPr>
              <a:t>ブロッコリーのよう）</a:t>
            </a:r>
            <a:r>
              <a:rPr lang="ja-JP" altLang="en-US" dirty="0">
                <a:latin typeface="HG丸ｺﾞｼｯｸM-PRO" panose="020F0600000000000000" pitchFamily="50" charset="-128"/>
                <a:ea typeface="HG丸ｺﾞｼｯｸM-PRO" panose="020F0600000000000000" pitchFamily="50" charset="-128"/>
              </a:rPr>
              <a:t>が結成され、座り込みで抗議を行いましたが</a:t>
            </a:r>
            <a:r>
              <a:rPr lang="ja-JP" altLang="en-US" dirty="0" smtClean="0">
                <a:latin typeface="HG丸ｺﾞｼｯｸM-PRO" panose="020F0600000000000000" pitchFamily="50" charset="-128"/>
                <a:ea typeface="HG丸ｺﾞｼｯｸM-PRO" panose="020F0600000000000000" pitchFamily="50" charset="-128"/>
              </a:rPr>
              <a:t>、住民のうち農家</a:t>
            </a:r>
            <a:r>
              <a:rPr lang="ja-JP" altLang="en-US" dirty="0">
                <a:latin typeface="HG丸ｺﾞｼｯｸM-PRO" panose="020F0600000000000000" pitchFamily="50" charset="-128"/>
                <a:ea typeface="HG丸ｺﾞｼｯｸM-PRO" panose="020F0600000000000000" pitchFamily="50" charset="-128"/>
              </a:rPr>
              <a:t>がほとんどなので、</a:t>
            </a:r>
            <a:r>
              <a:rPr lang="ja-JP" altLang="en-US" dirty="0" smtClean="0">
                <a:latin typeface="HG丸ｺﾞｼｯｸM-PRO" panose="020F0600000000000000" pitchFamily="50" charset="-128"/>
                <a:ea typeface="HG丸ｺﾞｼｯｸM-PRO" panose="020F0600000000000000" pitchFamily="50" charset="-128"/>
              </a:rPr>
              <a:t>座り込みを続けていると生活</a:t>
            </a:r>
            <a:r>
              <a:rPr lang="ja-JP" altLang="en-US" dirty="0">
                <a:latin typeface="HG丸ｺﾞｼｯｸM-PRO" panose="020F0600000000000000" pitchFamily="50" charset="-128"/>
                <a:ea typeface="HG丸ｺﾞｼｯｸM-PRO" panose="020F0600000000000000" pitchFamily="50" charset="-128"/>
              </a:rPr>
              <a:t>ができなくなると、いったん「ブロッコリーの森を守る会」は解散</a:t>
            </a:r>
            <a:r>
              <a:rPr lang="ja-JP" altLang="en-US" dirty="0" smtClean="0">
                <a:latin typeface="HG丸ｺﾞｼｯｸM-PRO" panose="020F0600000000000000" pitchFamily="50" charset="-128"/>
                <a:ea typeface="HG丸ｺﾞｼｯｸM-PRO" panose="020F0600000000000000" pitchFamily="50" charset="-128"/>
              </a:rPr>
              <a:t>。</a:t>
            </a:r>
            <a:endParaRPr lang="en-US" altLang="ja-JP" dirty="0" smtClean="0">
              <a:latin typeface="HG丸ｺﾞｼｯｸM-PRO" panose="020F0600000000000000" pitchFamily="50" charset="-128"/>
              <a:ea typeface="HG丸ｺﾞｼｯｸM-PRO" panose="020F0600000000000000" pitchFamily="50" charset="-128"/>
            </a:endParaRPr>
          </a:p>
          <a:p>
            <a:pPr>
              <a:lnSpc>
                <a:spcPct val="110000"/>
              </a:lnSpc>
              <a:spcBef>
                <a:spcPts val="600"/>
              </a:spcBef>
            </a:pPr>
            <a:r>
              <a:rPr lang="ja-JP" altLang="en-US" dirty="0" smtClean="0">
                <a:latin typeface="HG丸ｺﾞｼｯｸM-PRO" panose="020F0600000000000000" pitchFamily="50" charset="-128"/>
                <a:ea typeface="HG丸ｺﾞｼｯｸM-PRO" panose="020F0600000000000000" pitchFamily="50" charset="-128"/>
              </a:rPr>
              <a:t>　それ</a:t>
            </a:r>
            <a:r>
              <a:rPr lang="ja-JP" altLang="en-US" dirty="0">
                <a:latin typeface="HG丸ｺﾞｼｯｸM-PRO" panose="020F0600000000000000" pitchFamily="50" charset="-128"/>
                <a:ea typeface="HG丸ｺﾞｼｯｸM-PRO" panose="020F0600000000000000" pitchFamily="50" charset="-128"/>
              </a:rPr>
              <a:t>でも、オスプレイが来るかもしれない、どんなルートを飛ぶかもわからない</a:t>
            </a:r>
            <a:r>
              <a:rPr lang="ja-JP" altLang="en-US" dirty="0" smtClean="0">
                <a:latin typeface="HG丸ｺﾞｼｯｸM-PRO" panose="020F0600000000000000" pitchFamily="50" charset="-128"/>
                <a:ea typeface="HG丸ｺﾞｼｯｸM-PRO" panose="020F0600000000000000" pitchFamily="50" charset="-128"/>
              </a:rPr>
              <a:t>。おまけ</a:t>
            </a:r>
            <a:r>
              <a:rPr lang="ja-JP" altLang="en-US" dirty="0">
                <a:latin typeface="HG丸ｺﾞｼｯｸM-PRO" panose="020F0600000000000000" pitchFamily="50" charset="-128"/>
                <a:ea typeface="HG丸ｺﾞｼｯｸM-PRO" panose="020F0600000000000000" pitchFamily="50" charset="-128"/>
              </a:rPr>
              <a:t>に沖縄県民の水がめとなっている水源地がすぐそばにある</a:t>
            </a:r>
            <a:r>
              <a:rPr lang="ja-JP" altLang="en-US" dirty="0" smtClean="0">
                <a:latin typeface="HG丸ｺﾞｼｯｸM-PRO" panose="020F0600000000000000" pitchFamily="50" charset="-128"/>
                <a:ea typeface="HG丸ｺﾞｼｯｸM-PRO" panose="020F0600000000000000" pitchFamily="50" charset="-128"/>
              </a:rPr>
              <a:t>。不安</a:t>
            </a:r>
            <a:r>
              <a:rPr lang="ja-JP" altLang="en-US" dirty="0">
                <a:latin typeface="HG丸ｺﾞｼｯｸM-PRO" panose="020F0600000000000000" pitchFamily="50" charset="-128"/>
                <a:ea typeface="HG丸ｺﾞｼｯｸM-PRO" panose="020F0600000000000000" pitchFamily="50" charset="-128"/>
              </a:rPr>
              <a:t>で</a:t>
            </a:r>
            <a:r>
              <a:rPr lang="ja-JP" altLang="en-US" dirty="0" smtClean="0">
                <a:latin typeface="HG丸ｺﾞｼｯｸM-PRO" panose="020F0600000000000000" pitchFamily="50" charset="-128"/>
                <a:ea typeface="HG丸ｺﾞｼｯｸM-PRO" panose="020F0600000000000000" pitchFamily="50" charset="-128"/>
              </a:rPr>
              <a:t>たまらない仲間たちが</a:t>
            </a:r>
            <a:r>
              <a:rPr lang="ja-JP" altLang="en-US" dirty="0">
                <a:latin typeface="HG丸ｺﾞｼｯｸM-PRO" panose="020F0600000000000000" pitchFamily="50" charset="-128"/>
                <a:ea typeface="HG丸ｺﾞｼｯｸM-PRO" panose="020F0600000000000000" pitchFamily="50" charset="-128"/>
              </a:rPr>
              <a:t>集まって、広く県民や日本全体に知らせていくにはどうすればいいのか悩み、辺野古で座り込み行動をしている先輩たちに相談しに行ったそうです。</a:t>
            </a:r>
          </a:p>
          <a:p>
            <a:pPr>
              <a:lnSpc>
                <a:spcPct val="110000"/>
              </a:lnSpc>
              <a:spcBef>
                <a:spcPts val="600"/>
              </a:spcBef>
            </a:pPr>
            <a:r>
              <a:rPr lang="ja-JP" altLang="en-US" dirty="0" smtClean="0">
                <a:latin typeface="HG丸ｺﾞｼｯｸM-PRO" panose="020F0600000000000000" pitchFamily="50" charset="-128"/>
                <a:ea typeface="HG丸ｺﾞｼｯｸM-PRO" panose="020F0600000000000000" pitchFamily="50" charset="-128"/>
              </a:rPr>
              <a:t>　その</a:t>
            </a:r>
            <a:r>
              <a:rPr lang="ja-JP" altLang="en-US" dirty="0">
                <a:latin typeface="HG丸ｺﾞｼｯｸM-PRO" panose="020F0600000000000000" pitchFamily="50" charset="-128"/>
                <a:ea typeface="HG丸ｺﾞｼｯｸM-PRO" panose="020F0600000000000000" pitchFamily="50" charset="-128"/>
              </a:rPr>
              <a:t>時の回答が「非暴力で座っておきなさい」ということだけでした。</a:t>
            </a:r>
          </a:p>
          <a:p>
            <a:pPr>
              <a:lnSpc>
                <a:spcPct val="110000"/>
              </a:lnSpc>
              <a:spcBef>
                <a:spcPts val="600"/>
              </a:spcBef>
            </a:pPr>
            <a:r>
              <a:rPr lang="ja-JP" altLang="en-US" dirty="0" smtClean="0">
                <a:latin typeface="HG丸ｺﾞｼｯｸM-PRO" panose="020F0600000000000000" pitchFamily="50" charset="-128"/>
                <a:ea typeface="HG丸ｺﾞｼｯｸM-PRO" panose="020F0600000000000000" pitchFamily="50" charset="-128"/>
              </a:rPr>
              <a:t>　テント</a:t>
            </a:r>
            <a:r>
              <a:rPr lang="ja-JP" altLang="en-US" dirty="0">
                <a:latin typeface="HG丸ｺﾞｼｯｸM-PRO" panose="020F0600000000000000" pitchFamily="50" charset="-128"/>
                <a:ea typeface="HG丸ｺﾞｼｯｸM-PRO" panose="020F0600000000000000" pitchFamily="50" charset="-128"/>
              </a:rPr>
              <a:t>の中で、日影で座っていてもいい</a:t>
            </a:r>
            <a:r>
              <a:rPr lang="ja-JP" altLang="en-US" dirty="0" smtClean="0">
                <a:latin typeface="HG丸ｺﾞｼｯｸM-PRO" panose="020F0600000000000000" pitchFamily="50" charset="-128"/>
                <a:ea typeface="HG丸ｺﾞｼｯｸM-PRO" panose="020F0600000000000000" pitchFamily="50" charset="-128"/>
              </a:rPr>
              <a:t>。こんな行動でいいんだ</a:t>
            </a:r>
            <a:r>
              <a:rPr lang="en-US" altLang="ja-JP" dirty="0" smtClean="0">
                <a:latin typeface="HG丸ｺﾞｼｯｸM-PRO" panose="020F0600000000000000" pitchFamily="50" charset="-128"/>
                <a:ea typeface="HG丸ｺﾞｼｯｸM-PRO" panose="020F0600000000000000" pitchFamily="50" charset="-128"/>
              </a:rPr>
              <a:t>…</a:t>
            </a:r>
            <a:r>
              <a:rPr lang="ja-JP" altLang="en-US" dirty="0" err="1" smtClean="0">
                <a:latin typeface="HG丸ｺﾞｼｯｸM-PRO" panose="020F0600000000000000" pitchFamily="50" charset="-128"/>
                <a:ea typeface="HG丸ｺﾞｼｯｸM-PRO" panose="020F0600000000000000" pitchFamily="50" charset="-128"/>
              </a:rPr>
              <a:t>。</a:t>
            </a:r>
            <a:endParaRPr lang="ja-JP" altLang="en-US" dirty="0">
              <a:latin typeface="HG丸ｺﾞｼｯｸM-PRO" panose="020F0600000000000000" pitchFamily="50" charset="-128"/>
              <a:ea typeface="HG丸ｺﾞｼｯｸM-PRO" panose="020F0600000000000000" pitchFamily="50" charset="-128"/>
            </a:endParaRPr>
          </a:p>
          <a:p>
            <a:pPr>
              <a:lnSpc>
                <a:spcPct val="110000"/>
              </a:lnSpc>
              <a:spcBef>
                <a:spcPts val="600"/>
              </a:spcBef>
            </a:pPr>
            <a:r>
              <a:rPr lang="ja-JP" altLang="en-US" dirty="0" smtClean="0">
                <a:latin typeface="HG丸ｺﾞｼｯｸM-PRO" panose="020F0600000000000000" pitchFamily="50" charset="-128"/>
                <a:ea typeface="HG丸ｺﾞｼｯｸM-PRO" panose="020F0600000000000000" pitchFamily="50" charset="-128"/>
              </a:rPr>
              <a:t>　なかま</a:t>
            </a:r>
            <a:r>
              <a:rPr lang="ja-JP" altLang="en-US" dirty="0">
                <a:latin typeface="HG丸ｺﾞｼｯｸM-PRO" panose="020F0600000000000000" pitchFamily="50" charset="-128"/>
                <a:ea typeface="HG丸ｺﾞｼｯｸM-PRO" panose="020F0600000000000000" pitchFamily="50" charset="-128"/>
              </a:rPr>
              <a:t>たち全員、朝から夜までテントで過ごしていました。子どもたちの服</a:t>
            </a:r>
            <a:r>
              <a:rPr lang="ja-JP" altLang="en-US" dirty="0" smtClean="0">
                <a:latin typeface="HG丸ｺﾞｼｯｸM-PRO" panose="020F0600000000000000" pitchFamily="50" charset="-128"/>
                <a:ea typeface="HG丸ｺﾞｼｯｸM-PRO" panose="020F0600000000000000" pitchFamily="50" charset="-128"/>
              </a:rPr>
              <a:t>を</a:t>
            </a:r>
            <a:r>
              <a:rPr lang="ja-JP" altLang="en-US" dirty="0">
                <a:latin typeface="HG丸ｺﾞｼｯｸM-PRO" panose="020F0600000000000000" pitchFamily="50" charset="-128"/>
                <a:ea typeface="HG丸ｺﾞｼｯｸM-PRO" panose="020F0600000000000000" pitchFamily="50" charset="-128"/>
              </a:rPr>
              <a:t>洗濯</a:t>
            </a:r>
            <a:r>
              <a:rPr lang="ja-JP" altLang="en-US" dirty="0" smtClean="0">
                <a:latin typeface="HG丸ｺﾞｼｯｸM-PRO" panose="020F0600000000000000" pitchFamily="50" charset="-128"/>
                <a:ea typeface="HG丸ｺﾞｼｯｸM-PRO" panose="020F0600000000000000" pitchFamily="50" charset="-128"/>
              </a:rPr>
              <a:t>して</a:t>
            </a:r>
            <a:r>
              <a:rPr lang="ja-JP" altLang="en-US" dirty="0">
                <a:latin typeface="HG丸ｺﾞｼｯｸM-PRO" panose="020F0600000000000000" pitchFamily="50" charset="-128"/>
                <a:ea typeface="HG丸ｺﾞｼｯｸM-PRO" panose="020F0600000000000000" pitchFamily="50" charset="-128"/>
              </a:rPr>
              <a:t>、ゲート前に干すような日常風景もあったそうです。</a:t>
            </a:r>
          </a:p>
          <a:p>
            <a:endParaRPr kumimoji="1" lang="ja-JP" altLang="en-US" dirty="0"/>
          </a:p>
        </p:txBody>
      </p:sp>
      <p:sp>
        <p:nvSpPr>
          <p:cNvPr id="2" name="タイトル 1"/>
          <p:cNvSpPr>
            <a:spLocks noGrp="1"/>
          </p:cNvSpPr>
          <p:nvPr>
            <p:ph type="title"/>
          </p:nvPr>
        </p:nvSpPr>
        <p:spPr>
          <a:xfrm>
            <a:off x="239349" y="814191"/>
            <a:ext cx="7489209" cy="1327759"/>
          </a:xfrm>
        </p:spPr>
        <p:txBody>
          <a:bodyPr>
            <a:normAutofit fontScale="90000"/>
          </a:bodyPr>
          <a:lstStyle/>
          <a:p>
            <a:pPr algn="ctr"/>
            <a:r>
              <a:rPr lang="en-US" altLang="ja-JP" dirty="0" smtClean="0">
                <a:latin typeface="ＤＦＰPOP1体" panose="040B0700010101010101" pitchFamily="50" charset="-128"/>
                <a:ea typeface="ＤＦＰPOP1体" panose="040B0700010101010101" pitchFamily="50" charset="-128"/>
              </a:rPr>
              <a:t/>
            </a:r>
            <a:br>
              <a:rPr lang="en-US" altLang="ja-JP" dirty="0" smtClean="0">
                <a:latin typeface="ＤＦＰPOP1体" panose="040B0700010101010101" pitchFamily="50" charset="-128"/>
                <a:ea typeface="ＤＦＰPOP1体" panose="040B0700010101010101" pitchFamily="50" charset="-128"/>
              </a:rPr>
            </a:br>
            <a:r>
              <a:rPr lang="en-US" altLang="ja-JP" dirty="0" smtClean="0">
                <a:latin typeface="ＤＦＰPOP1体" panose="040B0700010101010101" pitchFamily="50" charset="-128"/>
                <a:ea typeface="ＤＦＰPOP1体" panose="040B0700010101010101" pitchFamily="50" charset="-128"/>
              </a:rPr>
              <a:t/>
            </a:r>
            <a:br>
              <a:rPr lang="en-US" altLang="ja-JP" dirty="0" smtClean="0">
                <a:latin typeface="ＤＦＰPOP1体" panose="040B0700010101010101" pitchFamily="50" charset="-128"/>
                <a:ea typeface="ＤＦＰPOP1体" panose="040B0700010101010101" pitchFamily="50" charset="-128"/>
              </a:rPr>
            </a:br>
            <a:r>
              <a:rPr lang="en-US" altLang="ja-JP" dirty="0">
                <a:latin typeface="ＤＦＰPOP1体" panose="040B0700010101010101" pitchFamily="50" charset="-128"/>
                <a:ea typeface="ＤＦＰPOP1体" panose="040B0700010101010101" pitchFamily="50" charset="-128"/>
              </a:rPr>
              <a:t/>
            </a:r>
            <a:br>
              <a:rPr lang="en-US" altLang="ja-JP" dirty="0">
                <a:latin typeface="ＤＦＰPOP1体" panose="040B0700010101010101" pitchFamily="50" charset="-128"/>
                <a:ea typeface="ＤＦＰPOP1体" panose="040B0700010101010101" pitchFamily="50" charset="-128"/>
              </a:rPr>
            </a:br>
            <a:r>
              <a:rPr lang="ja-JP" altLang="en-US" dirty="0" smtClean="0">
                <a:latin typeface="HGP創英角ｺﾞｼｯｸUB" panose="020B0900000000000000" pitchFamily="50" charset="-128"/>
                <a:ea typeface="HGP創英角ｺﾞｼｯｸUB" panose="020B0900000000000000" pitchFamily="50" charset="-128"/>
              </a:rPr>
              <a:t>東村</a:t>
            </a:r>
            <a:r>
              <a:rPr lang="ja-JP" altLang="en-US" dirty="0">
                <a:latin typeface="HGP創英角ｺﾞｼｯｸUB" panose="020B0900000000000000" pitchFamily="50" charset="-128"/>
                <a:ea typeface="HGP創英角ｺﾞｼｯｸUB" panose="020B0900000000000000" pitchFamily="50" charset="-128"/>
              </a:rPr>
              <a:t>高江</a:t>
            </a:r>
            <a:r>
              <a:rPr lang="ja-JP" altLang="en-US" dirty="0" smtClean="0">
                <a:latin typeface="HGP創英角ｺﾞｼｯｸUB" panose="020B0900000000000000" pitchFamily="50" charset="-128"/>
                <a:ea typeface="HGP創英角ｺﾞｼｯｸUB" panose="020B0900000000000000" pitchFamily="50" charset="-128"/>
              </a:rPr>
              <a:t>ゲート前　座り込み</a:t>
            </a:r>
            <a:r>
              <a:rPr lang="ja-JP" altLang="en-US" dirty="0">
                <a:latin typeface="HGP創英角ｺﾞｼｯｸUB" panose="020B0900000000000000" pitchFamily="50" charset="-128"/>
                <a:ea typeface="HGP創英角ｺﾞｼｯｸUB" panose="020B0900000000000000" pitchFamily="50" charset="-128"/>
              </a:rPr>
              <a:t>激励と学習会</a:t>
            </a:r>
            <a:br>
              <a:rPr lang="ja-JP" altLang="en-US" dirty="0">
                <a:latin typeface="HGP創英角ｺﾞｼｯｸUB" panose="020B0900000000000000" pitchFamily="50" charset="-128"/>
                <a:ea typeface="HGP創英角ｺﾞｼｯｸUB" panose="020B0900000000000000" pitchFamily="50" charset="-128"/>
              </a:rPr>
            </a:br>
            <a:r>
              <a:rPr lang="ja-JP" altLang="en-US" sz="2200" b="1" dirty="0" smtClean="0">
                <a:latin typeface="ＤＦＰPOP1体" panose="040B0700010101010101" pitchFamily="50" charset="-128"/>
                <a:ea typeface="ＤＦＰPOP1体" panose="040B0700010101010101" pitchFamily="50" charset="-128"/>
              </a:rPr>
              <a:t>たたかい</a:t>
            </a:r>
            <a:r>
              <a:rPr lang="ja-JP" altLang="en-US" sz="2200" b="1" dirty="0">
                <a:latin typeface="ＤＦＰPOP1体" panose="040B0700010101010101" pitchFamily="50" charset="-128"/>
                <a:ea typeface="ＤＦＰPOP1体" panose="040B0700010101010101" pitchFamily="50" charset="-128"/>
              </a:rPr>
              <a:t>のこれまでと</a:t>
            </a:r>
            <a:r>
              <a:rPr lang="ja-JP" altLang="en-US" sz="2200" b="1" dirty="0" smtClean="0">
                <a:latin typeface="ＤＦＰPOP1体" panose="040B0700010101010101" pitchFamily="50" charset="-128"/>
                <a:ea typeface="ＤＦＰPOP1体" panose="040B0700010101010101" pitchFamily="50" charset="-128"/>
              </a:rPr>
              <a:t>現状　　</a:t>
            </a:r>
            <a:r>
              <a:rPr lang="en-US" altLang="ja-JP" sz="2200" b="1" dirty="0" smtClean="0">
                <a:latin typeface="ＤＦＰPOP1体" panose="040B0700010101010101" pitchFamily="50" charset="-128"/>
                <a:ea typeface="ＤＦＰPOP1体" panose="040B0700010101010101" pitchFamily="50" charset="-128"/>
              </a:rPr>
              <a:t/>
            </a:r>
            <a:br>
              <a:rPr lang="en-US" altLang="ja-JP" sz="2200" b="1" dirty="0" smtClean="0">
                <a:latin typeface="ＤＦＰPOP1体" panose="040B0700010101010101" pitchFamily="50" charset="-128"/>
                <a:ea typeface="ＤＦＰPOP1体" panose="040B0700010101010101" pitchFamily="50" charset="-128"/>
              </a:rPr>
            </a:br>
            <a:r>
              <a:rPr lang="ja-JP" altLang="en-US" sz="2200" b="1" dirty="0" smtClean="0">
                <a:latin typeface="ＤＦＰPOP1体" panose="040B0700010101010101" pitchFamily="50" charset="-128"/>
                <a:ea typeface="ＤＦＰPOP1体" panose="040B0700010101010101" pitchFamily="50" charset="-128"/>
              </a:rPr>
              <a:t>伊佐</a:t>
            </a:r>
            <a:r>
              <a:rPr lang="ja-JP" altLang="en-US" sz="2200" b="1" dirty="0">
                <a:latin typeface="ＤＦＰPOP1体" panose="040B0700010101010101" pitchFamily="50" charset="-128"/>
                <a:ea typeface="ＤＦＰPOP1体" panose="040B0700010101010101" pitchFamily="50" charset="-128"/>
              </a:rPr>
              <a:t>育子さん（高江住民の会）に</a:t>
            </a:r>
            <a:r>
              <a:rPr lang="ja-JP" altLang="en-US" sz="2200" b="1" dirty="0" smtClean="0">
                <a:latin typeface="ＤＦＰPOP1体" panose="040B0700010101010101" pitchFamily="50" charset="-128"/>
                <a:ea typeface="ＤＦＰPOP1体" panose="040B0700010101010101" pitchFamily="50" charset="-128"/>
              </a:rPr>
              <a:t>聴く</a:t>
            </a:r>
            <a:r>
              <a:rPr lang="ja-JP" altLang="en-US" sz="1800" dirty="0" smtClean="0">
                <a:latin typeface="ＤＦＰPOP1体" panose="040B0700010101010101" pitchFamily="50" charset="-128"/>
                <a:ea typeface="ＤＦＰPOP1体" panose="040B0700010101010101" pitchFamily="50" charset="-128"/>
              </a:rPr>
              <a:t>　</a:t>
            </a:r>
            <a:r>
              <a:rPr lang="ja-JP" altLang="en-US" dirty="0"/>
              <a:t/>
            </a:r>
            <a:br>
              <a:rPr lang="ja-JP" altLang="en-US" dirty="0"/>
            </a:br>
            <a:endParaRPr kumimoji="1" lang="ja-JP" altLang="en-US" dirty="0"/>
          </a:p>
        </p:txBody>
      </p:sp>
    </p:spTree>
    <p:extLst>
      <p:ext uri="{BB962C8B-B14F-4D97-AF65-F5344CB8AC3E}">
        <p14:creationId xmlns:p14="http://schemas.microsoft.com/office/powerpoint/2010/main" val="4113686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プレースホルダー 4"/>
          <p:cNvPicPr>
            <a:picLocks noGrp="1" noChangeAspect="1"/>
          </p:cNvPicPr>
          <p:nvPr>
            <p:ph type="pic" idx="1"/>
          </p:nvPr>
        </p:nvPicPr>
        <p:blipFill rotWithShape="1">
          <a:blip r:embed="rId2" cstate="screen">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a:ext>
            </a:extLst>
          </a:blip>
          <a:srcRect l="-26" t="10770" r="287" b="15004"/>
          <a:stretch/>
        </p:blipFill>
        <p:spPr>
          <a:xfrm>
            <a:off x="2234691" y="175846"/>
            <a:ext cx="7376720" cy="2746986"/>
          </a:xfrm>
        </p:spPr>
      </p:pic>
      <p:sp>
        <p:nvSpPr>
          <p:cNvPr id="4" name="テキスト プレースホルダー 3"/>
          <p:cNvSpPr>
            <a:spLocks noGrp="1"/>
          </p:cNvSpPr>
          <p:nvPr>
            <p:ph type="body" sz="half" idx="2"/>
          </p:nvPr>
        </p:nvSpPr>
        <p:spPr>
          <a:xfrm>
            <a:off x="601250" y="3060687"/>
            <a:ext cx="11047956" cy="3304943"/>
          </a:xfrm>
        </p:spPr>
        <p:txBody>
          <a:bodyPr>
            <a:noAutofit/>
          </a:bodyPr>
          <a:lstStyle/>
          <a:p>
            <a:pPr>
              <a:lnSpc>
                <a:spcPct val="120000"/>
              </a:lnSpc>
            </a:pPr>
            <a:r>
              <a:rPr lang="ja-JP" altLang="en-US" sz="1400" dirty="0" smtClean="0">
                <a:latin typeface="HG丸ｺﾞｼｯｸM-PRO" panose="020F0600000000000000" pitchFamily="50" charset="-128"/>
                <a:ea typeface="HG丸ｺﾞｼｯｸM-PRO" panose="020F0600000000000000" pitchFamily="50" charset="-128"/>
              </a:rPr>
              <a:t>　高江</a:t>
            </a:r>
            <a:r>
              <a:rPr lang="ja-JP" altLang="en-US" sz="1400" dirty="0">
                <a:latin typeface="HG丸ｺﾞｼｯｸM-PRO" panose="020F0600000000000000" pitchFamily="50" charset="-128"/>
                <a:ea typeface="HG丸ｺﾞｼｯｸM-PRO" panose="020F0600000000000000" pitchFamily="50" charset="-128"/>
              </a:rPr>
              <a:t>の座り込み行動が全国</a:t>
            </a:r>
            <a:r>
              <a:rPr lang="ja-JP" altLang="en-US" sz="1400" dirty="0" smtClean="0">
                <a:latin typeface="HG丸ｺﾞｼｯｸM-PRO" panose="020F0600000000000000" pitchFamily="50" charset="-128"/>
                <a:ea typeface="HG丸ｺﾞｼｯｸM-PRO" panose="020F0600000000000000" pitchFamily="50" charset="-128"/>
              </a:rPr>
              <a:t>に「ヘリパット建設反対」への賛同</a:t>
            </a:r>
            <a:r>
              <a:rPr lang="ja-JP" altLang="en-US" sz="1400" dirty="0">
                <a:latin typeface="HG丸ｺﾞｼｯｸM-PRO" panose="020F0600000000000000" pitchFamily="50" charset="-128"/>
                <a:ea typeface="HG丸ｺﾞｼｯｸM-PRO" panose="020F0600000000000000" pitchFamily="50" charset="-128"/>
              </a:rPr>
              <a:t>の輪を広げ、支援が</a:t>
            </a:r>
            <a:r>
              <a:rPr lang="ja-JP" altLang="en-US" sz="1400" dirty="0" smtClean="0">
                <a:latin typeface="HG丸ｺﾞｼｯｸM-PRO" panose="020F0600000000000000" pitchFamily="50" charset="-128"/>
                <a:ea typeface="HG丸ｺﾞｼｯｸM-PRO" panose="020F0600000000000000" pitchFamily="50" charset="-128"/>
              </a:rPr>
              <a:t>広がりました。それに危機感を持った国は、座り込み</a:t>
            </a:r>
            <a:r>
              <a:rPr lang="ja-JP" altLang="en-US" sz="1400" dirty="0">
                <a:latin typeface="HG丸ｺﾞｼｯｸM-PRO" panose="020F0600000000000000" pitchFamily="50" charset="-128"/>
                <a:ea typeface="HG丸ｺﾞｼｯｸM-PRO" panose="020F0600000000000000" pitchFamily="50" charset="-128"/>
              </a:rPr>
              <a:t>をしている</a:t>
            </a:r>
            <a:r>
              <a:rPr lang="en-US" altLang="ja-JP" sz="1400" dirty="0">
                <a:latin typeface="HG丸ｺﾞｼｯｸM-PRO" panose="020F0600000000000000" pitchFamily="50" charset="-128"/>
                <a:ea typeface="HG丸ｺﾞｼｯｸM-PRO" panose="020F0600000000000000" pitchFamily="50" charset="-128"/>
              </a:rPr>
              <a:t>15</a:t>
            </a:r>
            <a:r>
              <a:rPr lang="ja-JP" altLang="en-US" sz="1400" dirty="0">
                <a:latin typeface="HG丸ｺﾞｼｯｸM-PRO" panose="020F0600000000000000" pitchFamily="50" charset="-128"/>
                <a:ea typeface="HG丸ｺﾞｼｯｸM-PRO" panose="020F0600000000000000" pitchFamily="50" charset="-128"/>
              </a:rPr>
              <a:t>人（その中には</a:t>
            </a:r>
            <a:r>
              <a:rPr lang="en-US" altLang="ja-JP" sz="1400" dirty="0">
                <a:latin typeface="HG丸ｺﾞｼｯｸM-PRO" panose="020F0600000000000000" pitchFamily="50" charset="-128"/>
                <a:ea typeface="HG丸ｺﾞｼｯｸM-PRO" panose="020F0600000000000000" pitchFamily="50" charset="-128"/>
              </a:rPr>
              <a:t>8</a:t>
            </a:r>
            <a:r>
              <a:rPr lang="ja-JP" altLang="en-US" sz="1400" dirty="0">
                <a:latin typeface="HG丸ｺﾞｼｯｸM-PRO" panose="020F0600000000000000" pitchFamily="50" charset="-128"/>
                <a:ea typeface="HG丸ｺﾞｼｯｸM-PRO" panose="020F0600000000000000" pitchFamily="50" charset="-128"/>
              </a:rPr>
              <a:t>歳の子どもまで含む）に対して通行妨害禁止で訴訟を起こしました</a:t>
            </a:r>
            <a:r>
              <a:rPr lang="ja-JP" altLang="en-US" sz="1400" dirty="0" smtClean="0">
                <a:latin typeface="HG丸ｺﾞｼｯｸM-PRO" panose="020F0600000000000000" pitchFamily="50" charset="-128"/>
                <a:ea typeface="HG丸ｺﾞｼｯｸM-PRO" panose="020F0600000000000000" pitchFamily="50" charset="-128"/>
              </a:rPr>
              <a:t>。「高江</a:t>
            </a:r>
            <a:r>
              <a:rPr lang="ja-JP" altLang="en-US" sz="1400" dirty="0">
                <a:latin typeface="HG丸ｺﾞｼｯｸM-PRO" panose="020F0600000000000000" pitchFamily="50" charset="-128"/>
                <a:ea typeface="HG丸ｺﾞｼｯｸM-PRO" panose="020F0600000000000000" pitchFamily="50" charset="-128"/>
              </a:rPr>
              <a:t>ヘリパット建設を阻止されたら日米関係が悪くなるから、そこに住んでいる住民は日米安保のために犠牲に</a:t>
            </a:r>
            <a:r>
              <a:rPr lang="ja-JP" altLang="en-US" sz="1400" dirty="0" smtClean="0">
                <a:latin typeface="HG丸ｺﾞｼｯｸM-PRO" panose="020F0600000000000000" pitchFamily="50" charset="-128"/>
                <a:ea typeface="HG丸ｺﾞｼｯｸM-PRO" panose="020F0600000000000000" pitchFamily="50" charset="-128"/>
              </a:rPr>
              <a:t>なりなさい」と</a:t>
            </a:r>
            <a:r>
              <a:rPr lang="ja-JP" altLang="en-US" sz="1400" dirty="0">
                <a:latin typeface="HG丸ｺﾞｼｯｸM-PRO" panose="020F0600000000000000" pitchFamily="50" charset="-128"/>
                <a:ea typeface="HG丸ｺﾞｼｯｸM-PRO" panose="020F0600000000000000" pitchFamily="50" charset="-128"/>
              </a:rPr>
              <a:t>言われていると感じたと伊佐さんは言います。</a:t>
            </a:r>
          </a:p>
          <a:p>
            <a:pPr>
              <a:lnSpc>
                <a:spcPct val="120000"/>
              </a:lnSpc>
            </a:pPr>
            <a:r>
              <a:rPr lang="ja-JP" altLang="en-US" sz="1400" dirty="0" smtClean="0">
                <a:latin typeface="HG丸ｺﾞｼｯｸM-PRO" panose="020F0600000000000000" pitchFamily="50" charset="-128"/>
                <a:ea typeface="HG丸ｺﾞｼｯｸM-PRO" panose="020F0600000000000000" pitchFamily="50" charset="-128"/>
              </a:rPr>
              <a:t>　</a:t>
            </a:r>
            <a:r>
              <a:rPr lang="en-US" altLang="ja-JP" sz="1400" dirty="0" smtClean="0">
                <a:latin typeface="HG丸ｺﾞｼｯｸM-PRO" panose="020F0600000000000000" pitchFamily="50" charset="-128"/>
                <a:ea typeface="HG丸ｺﾞｼｯｸM-PRO" panose="020F0600000000000000" pitchFamily="50" charset="-128"/>
              </a:rPr>
              <a:t>15</a:t>
            </a:r>
            <a:r>
              <a:rPr lang="ja-JP" altLang="en-US" sz="1400" dirty="0">
                <a:latin typeface="HG丸ｺﾞｼｯｸM-PRO" panose="020F0600000000000000" pitchFamily="50" charset="-128"/>
                <a:ea typeface="HG丸ｺﾞｼｯｸM-PRO" panose="020F0600000000000000" pitchFamily="50" charset="-128"/>
              </a:rPr>
              <a:t>人</a:t>
            </a:r>
            <a:r>
              <a:rPr lang="ja-JP" altLang="en-US" sz="1400" dirty="0" smtClean="0">
                <a:latin typeface="HG丸ｺﾞｼｯｸM-PRO" panose="020F0600000000000000" pitchFamily="50" charset="-128"/>
                <a:ea typeface="HG丸ｺﾞｼｯｸM-PRO" panose="020F0600000000000000" pitchFamily="50" charset="-128"/>
              </a:rPr>
              <a:t>訴えられた中で、一人が</a:t>
            </a:r>
            <a:r>
              <a:rPr lang="ja-JP" altLang="en-US" sz="1400" dirty="0">
                <a:latin typeface="HG丸ｺﾞｼｯｸM-PRO" panose="020F0600000000000000" pitchFamily="50" charset="-128"/>
                <a:ea typeface="HG丸ｺﾞｼｯｸM-PRO" panose="020F0600000000000000" pitchFamily="50" charset="-128"/>
              </a:rPr>
              <a:t>高裁で通行防害禁止</a:t>
            </a:r>
            <a:r>
              <a:rPr lang="ja-JP" altLang="en-US" sz="1400" dirty="0" smtClean="0">
                <a:latin typeface="HG丸ｺﾞｼｯｸM-PRO" panose="020F0600000000000000" pitchFamily="50" charset="-128"/>
                <a:ea typeface="HG丸ｺﾞｼｯｸM-PRO" panose="020F0600000000000000" pitchFamily="50" charset="-128"/>
              </a:rPr>
              <a:t>と判断が下され、上告するも最高裁は棄却</a:t>
            </a:r>
            <a:r>
              <a:rPr lang="ja-JP" altLang="en-US" sz="1400" dirty="0">
                <a:latin typeface="HG丸ｺﾞｼｯｸM-PRO" panose="020F0600000000000000" pitchFamily="50" charset="-128"/>
                <a:ea typeface="HG丸ｺﾞｼｯｸM-PRO" panose="020F0600000000000000" pitchFamily="50" charset="-128"/>
              </a:rPr>
              <a:t>。ゲートの前に立ってはいけないという命令まで出されてしまいました</a:t>
            </a:r>
            <a:r>
              <a:rPr lang="ja-JP" altLang="en-US" sz="1400" dirty="0" smtClean="0">
                <a:latin typeface="HG丸ｺﾞｼｯｸM-PRO" panose="020F0600000000000000" pitchFamily="50" charset="-128"/>
                <a:ea typeface="HG丸ｺﾞｼｯｸM-PRO" panose="020F0600000000000000" pitchFamily="50" charset="-128"/>
              </a:rPr>
              <a:t>。その</a:t>
            </a:r>
            <a:r>
              <a:rPr lang="ja-JP" altLang="en-US" sz="1400" dirty="0">
                <a:latin typeface="HG丸ｺﾞｼｯｸM-PRO" panose="020F0600000000000000" pitchFamily="50" charset="-128"/>
                <a:ea typeface="HG丸ｺﾞｼｯｸM-PRO" panose="020F0600000000000000" pitchFamily="50" charset="-128"/>
              </a:rPr>
              <a:t>方が伊佐育子さんのパートナー、伊佐真一さん</a:t>
            </a:r>
            <a:r>
              <a:rPr lang="ja-JP" altLang="en-US" sz="1400" dirty="0" smtClean="0">
                <a:latin typeface="HG丸ｺﾞｼｯｸM-PRO" panose="020F0600000000000000" pitchFamily="50" charset="-128"/>
                <a:ea typeface="HG丸ｺﾞｼｯｸM-PRO" panose="020F0600000000000000" pitchFamily="50" charset="-128"/>
              </a:rPr>
              <a:t>です。</a:t>
            </a:r>
            <a:r>
              <a:rPr lang="ja-JP" altLang="en-US" sz="1400" dirty="0">
                <a:latin typeface="HG丸ｺﾞｼｯｸM-PRO" panose="020F0600000000000000" pitchFamily="50" charset="-128"/>
                <a:ea typeface="HG丸ｺﾞｼｯｸM-PRO" panose="020F0600000000000000" pitchFamily="50" charset="-128"/>
              </a:rPr>
              <a:t/>
            </a:r>
            <a:br>
              <a:rPr lang="ja-JP" altLang="en-US" sz="1400" dirty="0">
                <a:latin typeface="HG丸ｺﾞｼｯｸM-PRO" panose="020F0600000000000000" pitchFamily="50" charset="-128"/>
                <a:ea typeface="HG丸ｺﾞｼｯｸM-PRO" panose="020F0600000000000000" pitchFamily="50" charset="-128"/>
              </a:rPr>
            </a:br>
            <a:r>
              <a:rPr lang="ja-JP" altLang="en-US" sz="1400" dirty="0" smtClean="0">
                <a:latin typeface="HG丸ｺﾞｼｯｸM-PRO" panose="020F0600000000000000" pitchFamily="50" charset="-128"/>
                <a:ea typeface="HG丸ｺﾞｼｯｸM-PRO" panose="020F0600000000000000" pitchFamily="50" charset="-128"/>
              </a:rPr>
              <a:t>　去年</a:t>
            </a:r>
            <a:r>
              <a:rPr lang="ja-JP" altLang="en-US" sz="1400" dirty="0">
                <a:latin typeface="HG丸ｺﾞｼｯｸM-PRO" panose="020F0600000000000000" pitchFamily="50" charset="-128"/>
                <a:ea typeface="HG丸ｺﾞｼｯｸM-PRO" panose="020F0600000000000000" pitchFamily="50" charset="-128"/>
              </a:rPr>
              <a:t>の参議院選挙投開票日の翌日早朝</a:t>
            </a:r>
            <a:r>
              <a:rPr lang="ja-JP" altLang="en-US" sz="1400" dirty="0" smtClean="0">
                <a:latin typeface="HG丸ｺﾞｼｯｸM-PRO" panose="020F0600000000000000" pitchFamily="50" charset="-128"/>
                <a:ea typeface="HG丸ｺﾞｼｯｸM-PRO" panose="020F0600000000000000" pitchFamily="50" charset="-128"/>
              </a:rPr>
              <a:t>、ぬきうちのように沖縄</a:t>
            </a:r>
            <a:r>
              <a:rPr lang="ja-JP" altLang="en-US" sz="1400" dirty="0">
                <a:latin typeface="HG丸ｺﾞｼｯｸM-PRO" panose="020F0600000000000000" pitchFamily="50" charset="-128"/>
                <a:ea typeface="HG丸ｺﾞｼｯｸM-PRO" panose="020F0600000000000000" pitchFamily="50" charset="-128"/>
              </a:rPr>
              <a:t>防衛局がヘリパット建設工事を</a:t>
            </a:r>
            <a:r>
              <a:rPr lang="ja-JP" altLang="en-US" sz="1400" dirty="0" smtClean="0">
                <a:latin typeface="HG丸ｺﾞｼｯｸM-PRO" panose="020F0600000000000000" pitchFamily="50" charset="-128"/>
                <a:ea typeface="HG丸ｺﾞｼｯｸM-PRO" panose="020F0600000000000000" pitchFamily="50" charset="-128"/>
              </a:rPr>
              <a:t>始め、周辺</a:t>
            </a:r>
            <a:r>
              <a:rPr lang="ja-JP" altLang="en-US" sz="1400" dirty="0">
                <a:latin typeface="HG丸ｺﾞｼｯｸM-PRO" panose="020F0600000000000000" pitchFamily="50" charset="-128"/>
                <a:ea typeface="HG丸ｺﾞｼｯｸM-PRO" panose="020F0600000000000000" pitchFamily="50" charset="-128"/>
              </a:rPr>
              <a:t>道路を封鎖し、全国各地から機動隊を</a:t>
            </a:r>
            <a:r>
              <a:rPr lang="ja-JP" altLang="en-US" sz="1400" dirty="0" smtClean="0">
                <a:latin typeface="HG丸ｺﾞｼｯｸM-PRO" panose="020F0600000000000000" pitchFamily="50" charset="-128"/>
                <a:ea typeface="HG丸ｺﾞｼｯｸM-PRO" panose="020F0600000000000000" pitchFamily="50" charset="-128"/>
              </a:rPr>
              <a:t>動員しました。道路</a:t>
            </a:r>
            <a:r>
              <a:rPr lang="ja-JP" altLang="en-US" sz="1400" dirty="0">
                <a:latin typeface="HG丸ｺﾞｼｯｸM-PRO" panose="020F0600000000000000" pitchFamily="50" charset="-128"/>
                <a:ea typeface="HG丸ｺﾞｼｯｸM-PRO" panose="020F0600000000000000" pitchFamily="50" charset="-128"/>
              </a:rPr>
              <a:t>が封鎖されているから、テントに支援の人</a:t>
            </a:r>
            <a:r>
              <a:rPr lang="ja-JP" altLang="en-US" sz="1400" dirty="0" smtClean="0">
                <a:latin typeface="HG丸ｺﾞｼｯｸM-PRO" panose="020F0600000000000000" pitchFamily="50" charset="-128"/>
                <a:ea typeface="HG丸ｺﾞｼｯｸM-PRO" panose="020F0600000000000000" pitchFamily="50" charset="-128"/>
              </a:rPr>
              <a:t>たちは行くことができない。やっと</a:t>
            </a:r>
            <a:r>
              <a:rPr lang="ja-JP" altLang="en-US" sz="1400" dirty="0">
                <a:latin typeface="HG丸ｺﾞｼｯｸM-PRO" panose="020F0600000000000000" pitchFamily="50" charset="-128"/>
                <a:ea typeface="HG丸ｺﾞｼｯｸM-PRO" panose="020F0600000000000000" pitchFamily="50" charset="-128"/>
              </a:rPr>
              <a:t>観光バス</a:t>
            </a:r>
            <a:r>
              <a:rPr lang="en-US" altLang="ja-JP" sz="1400" dirty="0">
                <a:latin typeface="HG丸ｺﾞｼｯｸM-PRO" panose="020F0600000000000000" pitchFamily="50" charset="-128"/>
                <a:ea typeface="HG丸ｺﾞｼｯｸM-PRO" panose="020F0600000000000000" pitchFamily="50" charset="-128"/>
              </a:rPr>
              <a:t>3</a:t>
            </a:r>
            <a:r>
              <a:rPr lang="ja-JP" altLang="en-US" sz="1400" dirty="0">
                <a:latin typeface="HG丸ｺﾞｼｯｸM-PRO" panose="020F0600000000000000" pitchFamily="50" charset="-128"/>
                <a:ea typeface="HG丸ｺﾞｼｯｸM-PRO" panose="020F0600000000000000" pitchFamily="50" charset="-128"/>
              </a:rPr>
              <a:t>台が到着した</a:t>
            </a:r>
            <a:r>
              <a:rPr lang="ja-JP" altLang="en-US" sz="1400" dirty="0" smtClean="0">
                <a:latin typeface="HG丸ｺﾞｼｯｸM-PRO" panose="020F0600000000000000" pitchFamily="50" charset="-128"/>
                <a:ea typeface="HG丸ｺﾞｼｯｸM-PRO" panose="020F0600000000000000" pitchFamily="50" charset="-128"/>
              </a:rPr>
              <a:t>！　なかま</a:t>
            </a:r>
            <a:r>
              <a:rPr lang="ja-JP" altLang="en-US" sz="1400" dirty="0">
                <a:latin typeface="HG丸ｺﾞｼｯｸM-PRO" panose="020F0600000000000000" pitchFamily="50" charset="-128"/>
                <a:ea typeface="HG丸ｺﾞｼｯｸM-PRO" panose="020F0600000000000000" pitchFamily="50" charset="-128"/>
              </a:rPr>
              <a:t>たちだ</a:t>
            </a:r>
            <a:r>
              <a:rPr lang="ja-JP" altLang="en-US" sz="1400" dirty="0" smtClean="0">
                <a:latin typeface="HG丸ｺﾞｼｯｸM-PRO" panose="020F0600000000000000" pitchFamily="50" charset="-128"/>
                <a:ea typeface="HG丸ｺﾞｼｯｸM-PRO" panose="020F0600000000000000" pitchFamily="50" charset="-128"/>
              </a:rPr>
              <a:t>！　と</a:t>
            </a:r>
            <a:r>
              <a:rPr lang="ja-JP" altLang="en-US" sz="1400" dirty="0">
                <a:latin typeface="HG丸ｺﾞｼｯｸM-PRO" panose="020F0600000000000000" pitchFamily="50" charset="-128"/>
                <a:ea typeface="HG丸ｺﾞｼｯｸM-PRO" panose="020F0600000000000000" pitchFamily="50" charset="-128"/>
              </a:rPr>
              <a:t>思ったら、バスから降りてきたのは約</a:t>
            </a:r>
            <a:r>
              <a:rPr lang="en-US" altLang="ja-JP" sz="1400" dirty="0">
                <a:latin typeface="HG丸ｺﾞｼｯｸM-PRO" panose="020F0600000000000000" pitchFamily="50" charset="-128"/>
                <a:ea typeface="HG丸ｺﾞｼｯｸM-PRO" panose="020F0600000000000000" pitchFamily="50" charset="-128"/>
              </a:rPr>
              <a:t>100</a:t>
            </a:r>
            <a:r>
              <a:rPr lang="ja-JP" altLang="en-US" sz="1400" dirty="0">
                <a:latin typeface="HG丸ｺﾞｼｯｸM-PRO" panose="020F0600000000000000" pitchFamily="50" charset="-128"/>
                <a:ea typeface="HG丸ｺﾞｼｯｸM-PRO" panose="020F0600000000000000" pitchFamily="50" charset="-128"/>
              </a:rPr>
              <a:t>人のアルソックの警備員だったという落胆</a:t>
            </a:r>
            <a:r>
              <a:rPr lang="ja-JP" altLang="en-US" sz="1400" dirty="0" smtClean="0">
                <a:latin typeface="HG丸ｺﾞｼｯｸM-PRO" panose="020F0600000000000000" pitchFamily="50" charset="-128"/>
                <a:ea typeface="HG丸ｺﾞｼｯｸM-PRO" panose="020F0600000000000000" pitchFamily="50" charset="-128"/>
              </a:rPr>
              <a:t>。</a:t>
            </a:r>
            <a:endParaRPr lang="en-US" altLang="ja-JP" sz="1400" dirty="0" smtClean="0">
              <a:latin typeface="HG丸ｺﾞｼｯｸM-PRO" panose="020F0600000000000000" pitchFamily="50" charset="-128"/>
              <a:ea typeface="HG丸ｺﾞｼｯｸM-PRO" panose="020F0600000000000000" pitchFamily="50" charset="-128"/>
            </a:endParaRPr>
          </a:p>
          <a:p>
            <a:pPr>
              <a:lnSpc>
                <a:spcPct val="120000"/>
              </a:lnSpc>
            </a:pPr>
            <a:r>
              <a:rPr lang="ja-JP" altLang="en-US" sz="1400" dirty="0" smtClean="0">
                <a:latin typeface="HG丸ｺﾞｼｯｸM-PRO" panose="020F0600000000000000" pitchFamily="50" charset="-128"/>
                <a:ea typeface="HG丸ｺﾞｼｯｸM-PRO" panose="020F0600000000000000" pitchFamily="50" charset="-128"/>
              </a:rPr>
              <a:t>　座り込みをしている人たちを排除する機動隊</a:t>
            </a:r>
            <a:r>
              <a:rPr lang="ja-JP" altLang="en-US" sz="1400" dirty="0">
                <a:latin typeface="HG丸ｺﾞｼｯｸM-PRO" panose="020F0600000000000000" pitchFamily="50" charset="-128"/>
                <a:ea typeface="HG丸ｺﾞｼｯｸM-PRO" panose="020F0600000000000000" pitchFamily="50" charset="-128"/>
              </a:rPr>
              <a:t>の目は狂気を</a:t>
            </a:r>
            <a:r>
              <a:rPr lang="ja-JP" altLang="en-US" sz="1400" dirty="0" smtClean="0">
                <a:latin typeface="HG丸ｺﾞｼｯｸM-PRO" panose="020F0600000000000000" pitchFamily="50" charset="-128"/>
                <a:ea typeface="HG丸ｺﾞｼｯｸM-PRO" panose="020F0600000000000000" pitchFamily="50" charset="-128"/>
              </a:rPr>
              <a:t>おびていたそうです。車に紐をくくりつけて車上から降ろされないようにしていた人を、紐をはずすことなく力ずくで引っ張り下ろそうとして危ない状態になってもお構いなしだったとのこと。救急車</a:t>
            </a:r>
            <a:r>
              <a:rPr lang="en-US" altLang="ja-JP" sz="1400" dirty="0" smtClean="0">
                <a:latin typeface="HG丸ｺﾞｼｯｸM-PRO" panose="020F0600000000000000" pitchFamily="50" charset="-128"/>
                <a:ea typeface="HG丸ｺﾞｼｯｸM-PRO" panose="020F0600000000000000" pitchFamily="50" charset="-128"/>
              </a:rPr>
              <a:t>3</a:t>
            </a:r>
            <a:r>
              <a:rPr lang="ja-JP" altLang="en-US" sz="1400" dirty="0" smtClean="0">
                <a:latin typeface="HG丸ｺﾞｼｯｸM-PRO" panose="020F0600000000000000" pitchFamily="50" charset="-128"/>
                <a:ea typeface="HG丸ｺﾞｼｯｸM-PRO" panose="020F0600000000000000" pitchFamily="50" charset="-128"/>
              </a:rPr>
              <a:t>台が出動することとなり、東村にあるすべてがテント前に集結することになり、これ以上は村全体の安全も脅かすことになると、抗議をやむなく中止しました。</a:t>
            </a:r>
            <a:endParaRPr lang="ja-JP" altLang="en-US" sz="1400" dirty="0">
              <a:latin typeface="HG丸ｺﾞｼｯｸM-PRO" panose="020F0600000000000000" pitchFamily="50" charset="-128"/>
              <a:ea typeface="HG丸ｺﾞｼｯｸM-PRO" panose="020F0600000000000000" pitchFamily="50" charset="-128"/>
            </a:endParaRPr>
          </a:p>
          <a:p>
            <a:endParaRPr kumimoji="1" lang="ja-JP" altLang="en-US" sz="1400" dirty="0"/>
          </a:p>
        </p:txBody>
      </p:sp>
    </p:spTree>
    <p:extLst>
      <p:ext uri="{BB962C8B-B14F-4D97-AF65-F5344CB8AC3E}">
        <p14:creationId xmlns:p14="http://schemas.microsoft.com/office/powerpoint/2010/main" val="866808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p:cNvSpPr>
            <a:spLocks noGrp="1"/>
          </p:cNvSpPr>
          <p:nvPr>
            <p:ph type="body" sz="half" idx="2"/>
          </p:nvPr>
        </p:nvSpPr>
        <p:spPr>
          <a:xfrm>
            <a:off x="719404" y="332656"/>
            <a:ext cx="6495588" cy="6048672"/>
          </a:xfrm>
        </p:spPr>
        <p:txBody>
          <a:bodyPr>
            <a:normAutofit fontScale="92500"/>
          </a:bodyPr>
          <a:lstStyle/>
          <a:p>
            <a:pPr>
              <a:lnSpc>
                <a:spcPct val="120000"/>
              </a:lnSpc>
            </a:pPr>
            <a:r>
              <a:rPr lang="ja-JP" altLang="en-US" dirty="0" smtClean="0"/>
              <a:t>　</a:t>
            </a:r>
            <a:r>
              <a:rPr lang="ja-JP" altLang="en-US" dirty="0" smtClean="0">
                <a:latin typeface="HG丸ｺﾞｼｯｸM-PRO" panose="020F0600000000000000" pitchFamily="50" charset="-128"/>
                <a:ea typeface="HG丸ｺﾞｼｯｸM-PRO" panose="020F0600000000000000" pitchFamily="50" charset="-128"/>
              </a:rPr>
              <a:t>今</a:t>
            </a:r>
            <a:r>
              <a:rPr lang="ja-JP" altLang="en-US" dirty="0">
                <a:latin typeface="HG丸ｺﾞｼｯｸM-PRO" panose="020F0600000000000000" pitchFamily="50" charset="-128"/>
                <a:ea typeface="HG丸ｺﾞｼｯｸM-PRO" panose="020F0600000000000000" pitchFamily="50" charset="-128"/>
              </a:rPr>
              <a:t>はテントも当番を一人置くだけで</a:t>
            </a:r>
            <a:r>
              <a:rPr lang="ja-JP" altLang="en-US" dirty="0" smtClean="0">
                <a:latin typeface="HG丸ｺﾞｼｯｸM-PRO" panose="020F0600000000000000" pitchFamily="50" charset="-128"/>
                <a:ea typeface="HG丸ｺﾞｼｯｸM-PRO" panose="020F0600000000000000" pitchFamily="50" charset="-128"/>
              </a:rPr>
              <a:t>大丈夫な状態になりました。</a:t>
            </a:r>
            <a:endParaRPr lang="ja-JP" altLang="en-US" dirty="0">
              <a:latin typeface="HG丸ｺﾞｼｯｸM-PRO" panose="020F0600000000000000" pitchFamily="50" charset="-128"/>
              <a:ea typeface="HG丸ｺﾞｼｯｸM-PRO" panose="020F0600000000000000" pitchFamily="50" charset="-128"/>
            </a:endParaRP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　しかしヘリパットが使用</a:t>
            </a:r>
            <a:r>
              <a:rPr lang="ja-JP" altLang="en-US" dirty="0">
                <a:latin typeface="HG丸ｺﾞｼｯｸM-PRO" panose="020F0600000000000000" pitchFamily="50" charset="-128"/>
                <a:ea typeface="HG丸ｺﾞｼｯｸM-PRO" panose="020F0600000000000000" pitchFamily="50" charset="-128"/>
              </a:rPr>
              <a:t>さ</a:t>
            </a:r>
            <a:r>
              <a:rPr lang="ja-JP" altLang="en-US" dirty="0" smtClean="0">
                <a:latin typeface="HG丸ｺﾞｼｯｸM-PRO" panose="020F0600000000000000" pitchFamily="50" charset="-128"/>
                <a:ea typeface="HG丸ｺﾞｼｯｸM-PRO" panose="020F0600000000000000" pitchFamily="50" charset="-128"/>
              </a:rPr>
              <a:t>れ</a:t>
            </a:r>
            <a:r>
              <a:rPr lang="ja-JP" altLang="en-US" dirty="0">
                <a:latin typeface="HG丸ｺﾞｼｯｸM-PRO" panose="020F0600000000000000" pitchFamily="50" charset="-128"/>
                <a:ea typeface="HG丸ｺﾞｼｯｸM-PRO" panose="020F0600000000000000" pitchFamily="50" charset="-128"/>
              </a:rPr>
              <a:t>、低空で飛行し</a:t>
            </a:r>
            <a:r>
              <a:rPr lang="ja-JP" altLang="en-US" dirty="0" smtClean="0">
                <a:latin typeface="HG丸ｺﾞｼｯｸM-PRO" panose="020F0600000000000000" pitchFamily="50" charset="-128"/>
                <a:ea typeface="HG丸ｺﾞｼｯｸM-PRO" panose="020F0600000000000000" pitchFamily="50" charset="-128"/>
              </a:rPr>
              <a:t>、生活の地に爆音が響き渡ります。先日、</a:t>
            </a:r>
            <a:r>
              <a:rPr lang="en-US" altLang="ja-JP" dirty="0" smtClean="0">
                <a:latin typeface="HG丸ｺﾞｼｯｸM-PRO" panose="020F0600000000000000" pitchFamily="50" charset="-128"/>
                <a:ea typeface="HG丸ｺﾞｼｯｸM-PRO" panose="020F0600000000000000" pitchFamily="50" charset="-128"/>
              </a:rPr>
              <a:t>CH53</a:t>
            </a:r>
            <a:r>
              <a:rPr lang="ja-JP" altLang="en-US" dirty="0" smtClean="0">
                <a:latin typeface="HG丸ｺﾞｼｯｸM-PRO" panose="020F0600000000000000" pitchFamily="50" charset="-128"/>
                <a:ea typeface="HG丸ｺﾞｼｯｸM-PRO" panose="020F0600000000000000" pitchFamily="50" charset="-128"/>
              </a:rPr>
              <a:t>型ヘリが墜落し、約</a:t>
            </a:r>
            <a:r>
              <a:rPr lang="en-US" altLang="ja-JP" dirty="0" smtClean="0">
                <a:latin typeface="HG丸ｺﾞｼｯｸM-PRO" panose="020F0600000000000000" pitchFamily="50" charset="-128"/>
                <a:ea typeface="HG丸ｺﾞｼｯｸM-PRO" panose="020F0600000000000000" pitchFamily="50" charset="-128"/>
              </a:rPr>
              <a:t>1</a:t>
            </a:r>
            <a:r>
              <a:rPr lang="ja-JP" altLang="en-US" dirty="0" smtClean="0">
                <a:latin typeface="HG丸ｺﾞｼｯｸM-PRO" panose="020F0600000000000000" pitchFamily="50" charset="-128"/>
                <a:ea typeface="HG丸ｺﾞｼｯｸM-PRO" panose="020F0600000000000000" pitchFamily="50" charset="-128"/>
              </a:rPr>
              <a:t>時間燃え続けたそうです。牧草地となっている墜落現場の所有者は、一歩間違えば自分もまきこまれていたとのこと。</a:t>
            </a:r>
            <a:r>
              <a:rPr lang="ja-JP" altLang="en-US" dirty="0">
                <a:latin typeface="HG丸ｺﾞｼｯｸM-PRO" panose="020F0600000000000000" pitchFamily="50" charset="-128"/>
                <a:ea typeface="HG丸ｺﾞｼｯｸM-PRO" panose="020F0600000000000000" pitchFamily="50" charset="-128"/>
              </a:rPr>
              <a:t>　</a:t>
            </a:r>
            <a:endParaRPr lang="en-US" altLang="ja-JP" dirty="0" smtClean="0">
              <a:latin typeface="HG丸ｺﾞｼｯｸM-PRO" panose="020F0600000000000000" pitchFamily="50" charset="-128"/>
              <a:ea typeface="HG丸ｺﾞｼｯｸM-PRO" panose="020F0600000000000000" pitchFamily="50" charset="-128"/>
            </a:endParaRPr>
          </a:p>
          <a:p>
            <a:pPr>
              <a:lnSpc>
                <a:spcPct val="120000"/>
              </a:lnSpc>
            </a:pPr>
            <a:r>
              <a:rPr lang="ja-JP" altLang="en-US" dirty="0">
                <a:latin typeface="HG丸ｺﾞｼｯｸM-PRO" panose="020F0600000000000000" pitchFamily="50" charset="-128"/>
                <a:ea typeface="HG丸ｺﾞｼｯｸM-PRO" panose="020F0600000000000000" pitchFamily="50" charset="-128"/>
              </a:rPr>
              <a:t>　</a:t>
            </a: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　「生活</a:t>
            </a:r>
            <a:r>
              <a:rPr lang="ja-JP" altLang="en-US" dirty="0">
                <a:latin typeface="HG丸ｺﾞｼｯｸM-PRO" panose="020F0600000000000000" pitchFamily="50" charset="-128"/>
                <a:ea typeface="HG丸ｺﾞｼｯｸM-PRO" panose="020F0600000000000000" pitchFamily="50" charset="-128"/>
              </a:rPr>
              <a:t>を守るたたかいはこれから</a:t>
            </a:r>
            <a:r>
              <a:rPr lang="ja-JP" altLang="en-US" dirty="0" smtClean="0">
                <a:latin typeface="HG丸ｺﾞｼｯｸM-PRO" panose="020F0600000000000000" pitchFamily="50" charset="-128"/>
                <a:ea typeface="HG丸ｺﾞｼｯｸM-PRO" panose="020F0600000000000000" pitchFamily="50" charset="-128"/>
              </a:rPr>
              <a:t>だ」と</a:t>
            </a:r>
            <a:r>
              <a:rPr lang="ja-JP" altLang="en-US" dirty="0">
                <a:latin typeface="HG丸ｺﾞｼｯｸM-PRO" panose="020F0600000000000000" pitchFamily="50" charset="-128"/>
                <a:ea typeface="HG丸ｺﾞｼｯｸM-PRO" panose="020F0600000000000000" pitchFamily="50" charset="-128"/>
              </a:rPr>
              <a:t>伊佐さんは言います</a:t>
            </a:r>
            <a:r>
              <a:rPr lang="ja-JP" altLang="en-US" dirty="0" smtClean="0">
                <a:latin typeface="HG丸ｺﾞｼｯｸM-PRO" panose="020F0600000000000000" pitchFamily="50" charset="-128"/>
                <a:ea typeface="HG丸ｺﾞｼｯｸM-PRO" panose="020F0600000000000000" pitchFamily="50" charset="-128"/>
              </a:rPr>
              <a:t>。オスプレイ</a:t>
            </a:r>
            <a:r>
              <a:rPr lang="ja-JP" altLang="en-US" dirty="0">
                <a:latin typeface="HG丸ｺﾞｼｯｸM-PRO" panose="020F0600000000000000" pitchFamily="50" charset="-128"/>
                <a:ea typeface="HG丸ｺﾞｼｯｸM-PRO" panose="020F0600000000000000" pitchFamily="50" charset="-128"/>
              </a:rPr>
              <a:t>が離発着するとき、エンジンから</a:t>
            </a:r>
            <a:r>
              <a:rPr lang="en-US" altLang="ja-JP" dirty="0" smtClean="0">
                <a:latin typeface="HG丸ｺﾞｼｯｸM-PRO" panose="020F0600000000000000" pitchFamily="50" charset="-128"/>
                <a:ea typeface="HG丸ｺﾞｼｯｸM-PRO" panose="020F0600000000000000" pitchFamily="50" charset="-128"/>
              </a:rPr>
              <a:t>200</a:t>
            </a:r>
            <a:r>
              <a:rPr lang="ja-JP" altLang="en-US" dirty="0" smtClean="0">
                <a:latin typeface="HG丸ｺﾞｼｯｸM-PRO" panose="020F0600000000000000" pitchFamily="50" charset="-128"/>
                <a:ea typeface="HG丸ｺﾞｼｯｸM-PRO" panose="020F0600000000000000" pitchFamily="50" charset="-128"/>
              </a:rPr>
              <a:t>℃を</a:t>
            </a:r>
            <a:r>
              <a:rPr lang="ja-JP" altLang="en-US" dirty="0">
                <a:latin typeface="HG丸ｺﾞｼｯｸM-PRO" panose="020F0600000000000000" pitchFamily="50" charset="-128"/>
                <a:ea typeface="HG丸ｺﾞｼｯｸM-PRO" panose="020F0600000000000000" pitchFamily="50" charset="-128"/>
              </a:rPr>
              <a:t>超える</a:t>
            </a:r>
            <a:r>
              <a:rPr lang="ja-JP" altLang="en-US" dirty="0" smtClean="0">
                <a:latin typeface="HG丸ｺﾞｼｯｸM-PRO" panose="020F0600000000000000" pitchFamily="50" charset="-128"/>
                <a:ea typeface="HG丸ｺﾞｼｯｸM-PRO" panose="020F0600000000000000" pitchFamily="50" charset="-128"/>
              </a:rPr>
              <a:t>爆風が出る</a:t>
            </a:r>
            <a:r>
              <a:rPr lang="ja-JP" altLang="en-US" dirty="0">
                <a:latin typeface="HG丸ｺﾞｼｯｸM-PRO" panose="020F0600000000000000" pitchFamily="50" charset="-128"/>
                <a:ea typeface="HG丸ｺﾞｼｯｸM-PRO" panose="020F0600000000000000" pitchFamily="50" charset="-128"/>
              </a:rPr>
              <a:t>そうで、すでに周りの芝は燃え、枯れているとのこと</a:t>
            </a:r>
            <a:r>
              <a:rPr lang="ja-JP" altLang="en-US" dirty="0" smtClean="0">
                <a:latin typeface="HG丸ｺﾞｼｯｸM-PRO" panose="020F0600000000000000" pitchFamily="50" charset="-128"/>
                <a:ea typeface="HG丸ｺﾞｼｯｸM-PRO" panose="020F0600000000000000" pitchFamily="50" charset="-128"/>
              </a:rPr>
              <a:t>。ブロッコリー</a:t>
            </a:r>
            <a:r>
              <a:rPr lang="ja-JP" altLang="en-US" dirty="0">
                <a:latin typeface="HG丸ｺﾞｼｯｸM-PRO" panose="020F0600000000000000" pitchFamily="50" charset="-128"/>
                <a:ea typeface="HG丸ｺﾞｼｯｸM-PRO" panose="020F0600000000000000" pitchFamily="50" charset="-128"/>
              </a:rPr>
              <a:t>の森は雨季にたっぷりと水を貯えるのですが、その樹木にも影響が出始めています。</a:t>
            </a: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　この</a:t>
            </a:r>
            <a:r>
              <a:rPr lang="ja-JP" altLang="en-US" dirty="0" err="1">
                <a:latin typeface="HG丸ｺﾞｼｯｸM-PRO" panose="020F0600000000000000" pitchFamily="50" charset="-128"/>
                <a:ea typeface="HG丸ｺﾞｼｯｸM-PRO" panose="020F0600000000000000" pitchFamily="50" charset="-128"/>
              </a:rPr>
              <a:t>やんばるの</a:t>
            </a:r>
            <a:r>
              <a:rPr lang="ja-JP" altLang="en-US" dirty="0">
                <a:latin typeface="HG丸ｺﾞｼｯｸM-PRO" panose="020F0600000000000000" pitchFamily="50" charset="-128"/>
                <a:ea typeface="HG丸ｺﾞｼｯｸM-PRO" panose="020F0600000000000000" pitchFamily="50" charset="-128"/>
              </a:rPr>
              <a:t>森を世界自然遺産に登録</a:t>
            </a:r>
            <a:r>
              <a:rPr lang="ja-JP" altLang="en-US" dirty="0" smtClean="0">
                <a:latin typeface="HG丸ｺﾞｼｯｸM-PRO" panose="020F0600000000000000" pitchFamily="50" charset="-128"/>
                <a:ea typeface="HG丸ｺﾞｼｯｸM-PRO" panose="020F0600000000000000" pitchFamily="50" charset="-128"/>
              </a:rPr>
              <a:t>申請をして</a:t>
            </a:r>
            <a:r>
              <a:rPr lang="ja-JP" altLang="en-US" dirty="0">
                <a:latin typeface="HG丸ｺﾞｼｯｸM-PRO" panose="020F0600000000000000" pitchFamily="50" charset="-128"/>
                <a:ea typeface="HG丸ｺﾞｼｯｸM-PRO" panose="020F0600000000000000" pitchFamily="50" charset="-128"/>
              </a:rPr>
              <a:t>いる日本政府</a:t>
            </a:r>
            <a:r>
              <a:rPr lang="ja-JP" altLang="en-US" dirty="0" smtClean="0">
                <a:latin typeface="HG丸ｺﾞｼｯｸM-PRO" panose="020F0600000000000000" pitchFamily="50" charset="-128"/>
                <a:ea typeface="HG丸ｺﾞｼｯｸM-PRO" panose="020F0600000000000000" pitchFamily="50" charset="-128"/>
              </a:rPr>
              <a:t>が、その自然に対してとって</a:t>
            </a:r>
            <a:r>
              <a:rPr lang="ja-JP" altLang="en-US" dirty="0">
                <a:latin typeface="HG丸ｺﾞｼｯｸM-PRO" panose="020F0600000000000000" pitchFamily="50" charset="-128"/>
                <a:ea typeface="HG丸ｺﾞｼｯｸM-PRO" panose="020F0600000000000000" pitchFamily="50" charset="-128"/>
              </a:rPr>
              <a:t>いる態度</a:t>
            </a:r>
            <a:r>
              <a:rPr lang="ja-JP" altLang="en-US" dirty="0" smtClean="0">
                <a:latin typeface="HG丸ｺﾞｼｯｸM-PRO" panose="020F0600000000000000" pitchFamily="50" charset="-128"/>
                <a:ea typeface="HG丸ｺﾞｼｯｸM-PRO" panose="020F0600000000000000" pitchFamily="50" charset="-128"/>
              </a:rPr>
              <a:t>は矛盾するもの。ただ米軍</a:t>
            </a:r>
            <a:r>
              <a:rPr lang="ja-JP" altLang="en-US" dirty="0">
                <a:latin typeface="HG丸ｺﾞｼｯｸM-PRO" panose="020F0600000000000000" pitchFamily="50" charset="-128"/>
                <a:ea typeface="HG丸ｺﾞｼｯｸM-PRO" panose="020F0600000000000000" pitchFamily="50" charset="-128"/>
              </a:rPr>
              <a:t>を守り、地域住民を苦しめているだけ。</a:t>
            </a: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　高江で起きている事実</a:t>
            </a:r>
            <a:r>
              <a:rPr lang="ja-JP" altLang="en-US" dirty="0">
                <a:latin typeface="HG丸ｺﾞｼｯｸM-PRO" panose="020F0600000000000000" pitchFamily="50" charset="-128"/>
                <a:ea typeface="HG丸ｺﾞｼｯｸM-PRO" panose="020F0600000000000000" pitchFamily="50" charset="-128"/>
              </a:rPr>
              <a:t>を広めながら、米軍基地返還を求めるたたかいをあきらめないこと、そしてもっと広めてほしいとの訴えが静かな森に響きました。</a:t>
            </a:r>
          </a:p>
          <a:p>
            <a:pPr>
              <a:lnSpc>
                <a:spcPct val="120000"/>
              </a:lnSpc>
            </a:pPr>
            <a:r>
              <a:rPr lang="ja-JP" altLang="en-US" dirty="0">
                <a:latin typeface="HG丸ｺﾞｼｯｸM-PRO" panose="020F0600000000000000" pitchFamily="50" charset="-128"/>
                <a:ea typeface="HG丸ｺﾞｼｯｸM-PRO" panose="020F0600000000000000" pitchFamily="50" charset="-128"/>
              </a:rPr>
              <a:t/>
            </a:r>
            <a:br>
              <a:rPr lang="ja-JP" altLang="en-US" dirty="0">
                <a:latin typeface="HG丸ｺﾞｼｯｸM-PRO" panose="020F0600000000000000" pitchFamily="50" charset="-128"/>
                <a:ea typeface="HG丸ｺﾞｼｯｸM-PRO" panose="020F0600000000000000" pitchFamily="50" charset="-128"/>
              </a:rPr>
            </a:br>
            <a:endParaRPr lang="ja-JP" altLang="en-US" dirty="0">
              <a:latin typeface="HG丸ｺﾞｼｯｸM-PRO" panose="020F0600000000000000" pitchFamily="50" charset="-128"/>
              <a:ea typeface="HG丸ｺﾞｼｯｸM-PRO" panose="020F0600000000000000" pitchFamily="50" charset="-128"/>
            </a:endParaRP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　写真</a:t>
            </a:r>
            <a:r>
              <a:rPr lang="ja-JP" altLang="en-US" dirty="0">
                <a:latin typeface="HG丸ｺﾞｼｯｸM-PRO" panose="020F0600000000000000" pitchFamily="50" charset="-128"/>
                <a:ea typeface="HG丸ｺﾞｼｯｸM-PRO" panose="020F0600000000000000" pitchFamily="50" charset="-128"/>
              </a:rPr>
              <a:t>は</a:t>
            </a:r>
            <a:r>
              <a:rPr lang="en-US" altLang="ja-JP" dirty="0">
                <a:latin typeface="HG丸ｺﾞｼｯｸM-PRO" panose="020F0600000000000000" pitchFamily="50" charset="-128"/>
                <a:ea typeface="HG丸ｺﾞｼｯｸM-PRO" panose="020F0600000000000000" pitchFamily="50" charset="-128"/>
              </a:rPr>
              <a:t>24</a:t>
            </a:r>
            <a:r>
              <a:rPr lang="ja-JP" altLang="en-US" dirty="0">
                <a:latin typeface="HG丸ｺﾞｼｯｸM-PRO" panose="020F0600000000000000" pitchFamily="50" charset="-128"/>
                <a:ea typeface="HG丸ｺﾞｼｯｸM-PRO" panose="020F0600000000000000" pitchFamily="50" charset="-128"/>
              </a:rPr>
              <a:t>日の当番だった横山さん。那覇市</a:t>
            </a:r>
            <a:r>
              <a:rPr lang="ja-JP" altLang="en-US" dirty="0" smtClean="0">
                <a:latin typeface="HG丸ｺﾞｼｯｸM-PRO" panose="020F0600000000000000" pitchFamily="50" charset="-128"/>
                <a:ea typeface="HG丸ｺﾞｼｯｸM-PRO" panose="020F0600000000000000" pitchFamily="50" charset="-128"/>
              </a:rPr>
              <a:t>在住です</a:t>
            </a:r>
            <a:r>
              <a:rPr lang="ja-JP" altLang="en-US" dirty="0">
                <a:latin typeface="HG丸ｺﾞｼｯｸM-PRO" panose="020F0600000000000000" pitchFamily="50" charset="-128"/>
                <a:ea typeface="HG丸ｺﾞｼｯｸM-PRO" panose="020F0600000000000000" pitchFamily="50" charset="-128"/>
              </a:rPr>
              <a:t>。</a:t>
            </a:r>
          </a:p>
          <a:p>
            <a:pPr>
              <a:lnSpc>
                <a:spcPct val="120000"/>
              </a:lnSpc>
            </a:pPr>
            <a:r>
              <a:rPr lang="ja-JP" altLang="en-US" dirty="0">
                <a:latin typeface="HG丸ｺﾞｼｯｸM-PRO" panose="020F0600000000000000" pitchFamily="50" charset="-128"/>
                <a:ea typeface="HG丸ｺﾞｼｯｸM-PRO" panose="020F0600000000000000" pitchFamily="50" charset="-128"/>
              </a:rPr>
              <a:t>お仕事をしている関係で、他の方を含めて</a:t>
            </a:r>
            <a:r>
              <a:rPr lang="en-US" altLang="ja-JP" dirty="0">
                <a:latin typeface="HG丸ｺﾞｼｯｸM-PRO" panose="020F0600000000000000" pitchFamily="50" charset="-128"/>
                <a:ea typeface="HG丸ｺﾞｼｯｸM-PRO" panose="020F0600000000000000" pitchFamily="50" charset="-128"/>
              </a:rPr>
              <a:t>3</a:t>
            </a:r>
            <a:r>
              <a:rPr lang="ja-JP" altLang="en-US" dirty="0">
                <a:latin typeface="HG丸ｺﾞｼｯｸM-PRO" panose="020F0600000000000000" pitchFamily="50" charset="-128"/>
                <a:ea typeface="HG丸ｺﾞｼｯｸM-PRO" panose="020F0600000000000000" pitchFamily="50" charset="-128"/>
              </a:rPr>
              <a:t>人交代で日曜日を担当しているそうです。</a:t>
            </a: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　一人</a:t>
            </a:r>
            <a:r>
              <a:rPr lang="ja-JP" altLang="en-US" dirty="0">
                <a:latin typeface="HG丸ｺﾞｼｯｸM-PRO" panose="020F0600000000000000" pitchFamily="50" charset="-128"/>
                <a:ea typeface="HG丸ｺﾞｼｯｸM-PRO" panose="020F0600000000000000" pitchFamily="50" charset="-128"/>
              </a:rPr>
              <a:t>当番だと、突然の訪問にトイレに行けなかったり、昼食をとる時間もとれないことが</a:t>
            </a:r>
            <a:r>
              <a:rPr lang="ja-JP" altLang="en-US" dirty="0" smtClean="0">
                <a:latin typeface="HG丸ｺﾞｼｯｸM-PRO" panose="020F0600000000000000" pitchFamily="50" charset="-128"/>
                <a:ea typeface="HG丸ｺﾞｼｯｸM-PRO" panose="020F0600000000000000" pitchFamily="50" charset="-128"/>
              </a:rPr>
              <a:t>ある</a:t>
            </a:r>
            <a:r>
              <a:rPr lang="ja-JP" altLang="en-US" dirty="0">
                <a:latin typeface="HG丸ｺﾞｼｯｸM-PRO" panose="020F0600000000000000" pitchFamily="50" charset="-128"/>
                <a:ea typeface="HG丸ｺﾞｼｯｸM-PRO" panose="020F0600000000000000" pitchFamily="50" charset="-128"/>
              </a:rPr>
              <a:t>の</a:t>
            </a:r>
            <a:r>
              <a:rPr lang="ja-JP" altLang="en-US" dirty="0" smtClean="0">
                <a:latin typeface="HG丸ｺﾞｼｯｸM-PRO" panose="020F0600000000000000" pitchFamily="50" charset="-128"/>
                <a:ea typeface="HG丸ｺﾞｼｯｸM-PRO" panose="020F0600000000000000" pitchFamily="50" charset="-128"/>
              </a:rPr>
              <a:t>が悩みかな？　と話されていました。</a:t>
            </a:r>
            <a:endParaRPr lang="ja-JP" altLang="en-US" dirty="0">
              <a:latin typeface="HG丸ｺﾞｼｯｸM-PRO" panose="020F0600000000000000" pitchFamily="50" charset="-128"/>
              <a:ea typeface="HG丸ｺﾞｼｯｸM-PRO" panose="020F0600000000000000" pitchFamily="50" charset="-128"/>
            </a:endParaRP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　テント</a:t>
            </a:r>
            <a:r>
              <a:rPr lang="ja-JP" altLang="en-US" dirty="0">
                <a:latin typeface="HG丸ｺﾞｼｯｸM-PRO" panose="020F0600000000000000" pitchFamily="50" charset="-128"/>
                <a:ea typeface="HG丸ｺﾞｼｯｸM-PRO" panose="020F0600000000000000" pitchFamily="50" charset="-128"/>
              </a:rPr>
              <a:t>に当番がいる時間は、</a:t>
            </a:r>
            <a:r>
              <a:rPr lang="ja-JP" altLang="en-US" dirty="0" smtClean="0">
                <a:latin typeface="HG丸ｺﾞｼｯｸM-PRO" panose="020F0600000000000000" pitchFamily="50" charset="-128"/>
                <a:ea typeface="HG丸ｺﾞｼｯｸM-PRO" panose="020F0600000000000000" pitchFamily="50" charset="-128"/>
              </a:rPr>
              <a:t>平日は</a:t>
            </a:r>
            <a:r>
              <a:rPr lang="en-US" altLang="ja-JP" dirty="0" smtClean="0">
                <a:latin typeface="HG丸ｺﾞｼｯｸM-PRO" panose="020F0600000000000000" pitchFamily="50" charset="-128"/>
                <a:ea typeface="HG丸ｺﾞｼｯｸM-PRO" panose="020F0600000000000000" pitchFamily="50" charset="-128"/>
              </a:rPr>
              <a:t>8</a:t>
            </a:r>
            <a:r>
              <a:rPr lang="ja-JP" altLang="en-US" dirty="0" smtClean="0">
                <a:latin typeface="HG丸ｺﾞｼｯｸM-PRO" panose="020F0600000000000000" pitchFamily="50" charset="-128"/>
                <a:ea typeface="HG丸ｺﾞｼｯｸM-PRO" panose="020F0600000000000000" pitchFamily="50" charset="-128"/>
              </a:rPr>
              <a:t>時～</a:t>
            </a:r>
            <a:r>
              <a:rPr lang="en-US" altLang="ja-JP" dirty="0" smtClean="0">
                <a:latin typeface="HG丸ｺﾞｼｯｸM-PRO" panose="020F0600000000000000" pitchFamily="50" charset="-128"/>
                <a:ea typeface="HG丸ｺﾞｼｯｸM-PRO" panose="020F0600000000000000" pitchFamily="50" charset="-128"/>
              </a:rPr>
              <a:t>17</a:t>
            </a:r>
            <a:r>
              <a:rPr lang="ja-JP" altLang="en-US" dirty="0">
                <a:latin typeface="HG丸ｺﾞｼｯｸM-PRO" panose="020F0600000000000000" pitchFamily="50" charset="-128"/>
                <a:ea typeface="HG丸ｺﾞｼｯｸM-PRO" panose="020F0600000000000000" pitchFamily="50" charset="-128"/>
              </a:rPr>
              <a:t>時、土日は</a:t>
            </a:r>
            <a:r>
              <a:rPr lang="en-US" altLang="ja-JP" dirty="0">
                <a:latin typeface="HG丸ｺﾞｼｯｸM-PRO" panose="020F0600000000000000" pitchFamily="50" charset="-128"/>
                <a:ea typeface="HG丸ｺﾞｼｯｸM-PRO" panose="020F0600000000000000" pitchFamily="50" charset="-128"/>
              </a:rPr>
              <a:t>9</a:t>
            </a:r>
            <a:r>
              <a:rPr lang="ja-JP" altLang="en-US" dirty="0" smtClean="0">
                <a:latin typeface="HG丸ｺﾞｼｯｸM-PRO" panose="020F0600000000000000" pitchFamily="50" charset="-128"/>
                <a:ea typeface="HG丸ｺﾞｼｯｸM-PRO" panose="020F0600000000000000" pitchFamily="50" charset="-128"/>
              </a:rPr>
              <a:t>時～</a:t>
            </a:r>
            <a:r>
              <a:rPr lang="en-US" altLang="ja-JP" dirty="0" smtClean="0">
                <a:latin typeface="HG丸ｺﾞｼｯｸM-PRO" panose="020F0600000000000000" pitchFamily="50" charset="-128"/>
                <a:ea typeface="HG丸ｺﾞｼｯｸM-PRO" panose="020F0600000000000000" pitchFamily="50" charset="-128"/>
              </a:rPr>
              <a:t>17</a:t>
            </a:r>
            <a:r>
              <a:rPr lang="ja-JP" altLang="en-US" dirty="0" smtClean="0">
                <a:latin typeface="HG丸ｺﾞｼｯｸM-PRO" panose="020F0600000000000000" pitchFamily="50" charset="-128"/>
                <a:ea typeface="HG丸ｺﾞｼｯｸM-PRO" panose="020F0600000000000000" pitchFamily="50" charset="-128"/>
              </a:rPr>
              <a:t>時です。</a:t>
            </a:r>
            <a:endParaRPr lang="ja-JP" altLang="en-US" dirty="0">
              <a:latin typeface="HG丸ｺﾞｼｯｸM-PRO" panose="020F0600000000000000" pitchFamily="50" charset="-128"/>
              <a:ea typeface="HG丸ｺﾞｼｯｸM-PRO" panose="020F0600000000000000" pitchFamily="50" charset="-128"/>
            </a:endParaRPr>
          </a:p>
          <a:p>
            <a:pPr>
              <a:lnSpc>
                <a:spcPct val="120000"/>
              </a:lnSpc>
            </a:pPr>
            <a:r>
              <a:rPr lang="ja-JP" altLang="en-US" dirty="0" smtClean="0">
                <a:latin typeface="HG丸ｺﾞｼｯｸM-PRO" panose="020F0600000000000000" pitchFamily="50" charset="-128"/>
                <a:ea typeface="HG丸ｺﾞｼｯｸM-PRO" panose="020F0600000000000000" pitchFamily="50" charset="-128"/>
              </a:rPr>
              <a:t>（テント携帯連絡先：</a:t>
            </a:r>
            <a:r>
              <a:rPr lang="en-US" altLang="ja-JP" dirty="0" smtClean="0">
                <a:latin typeface="HG丸ｺﾞｼｯｸM-PRO" panose="020F0600000000000000" pitchFamily="50" charset="-128"/>
                <a:ea typeface="HG丸ｺﾞｼｯｸM-PRO" panose="020F0600000000000000" pitchFamily="50" charset="-128"/>
              </a:rPr>
              <a:t>090-9789-6396</a:t>
            </a:r>
            <a:r>
              <a:rPr lang="ja-JP" altLang="en-US" dirty="0" smtClean="0">
                <a:latin typeface="HG丸ｺﾞｼｯｸM-PRO" panose="020F0600000000000000" pitchFamily="50" charset="-128"/>
                <a:ea typeface="HG丸ｺﾞｼｯｸM-PRO" panose="020F0600000000000000" pitchFamily="50" charset="-128"/>
              </a:rPr>
              <a:t>　当番</a:t>
            </a:r>
            <a:r>
              <a:rPr lang="ja-JP" altLang="en-US" dirty="0">
                <a:latin typeface="HG丸ｺﾞｼｯｸM-PRO" panose="020F0600000000000000" pitchFamily="50" charset="-128"/>
                <a:ea typeface="HG丸ｺﾞｼｯｸM-PRO" panose="020F0600000000000000" pitchFamily="50" charset="-128"/>
              </a:rPr>
              <a:t>がいる時間帯の対応になります）</a:t>
            </a:r>
          </a:p>
          <a:p>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7" name="図プレースホルダー 6"/>
          <p:cNvPicPr>
            <a:picLocks noGrp="1" noChangeAspect="1"/>
          </p:cNvPicPr>
          <p:nvPr>
            <p:ph type="pic" idx="1"/>
          </p:nvPr>
        </p:nvPicPr>
        <p:blipFill rotWithShape="1">
          <a:blip r:embed="rId2" cstate="screen">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rcRect l="6801" t="7835" r="917" b="-224"/>
          <a:stretch/>
        </p:blipFill>
        <p:spPr>
          <a:xfrm rot="5400000">
            <a:off x="6635111" y="1481754"/>
            <a:ext cx="5985168" cy="4073846"/>
          </a:xfrm>
        </p:spPr>
      </p:pic>
    </p:spTree>
    <p:extLst>
      <p:ext uri="{BB962C8B-B14F-4D97-AF65-F5344CB8AC3E}">
        <p14:creationId xmlns:p14="http://schemas.microsoft.com/office/powerpoint/2010/main" val="3068176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extLst>
              <a:ext uri="{28A0092B-C50C-407E-A947-70E740481C1C}">
                <a14:useLocalDpi xmlns:a14="http://schemas.microsoft.com/office/drawing/2010/main" val="0"/>
              </a:ext>
            </a:extLst>
          </a:blip>
          <a:srcRect/>
          <a:stretch>
            <a:fillRect/>
          </a:stretch>
        </p:blipFill>
        <p:spPr bwMode="auto">
          <a:xfrm>
            <a:off x="134471" y="1398494"/>
            <a:ext cx="11793070" cy="4047566"/>
          </a:xfrm>
          <a:prstGeom prst="rect">
            <a:avLst/>
          </a:prstGeom>
          <a:noFill/>
          <a:ln>
            <a:noFill/>
          </a:ln>
        </p:spPr>
      </p:pic>
    </p:spTree>
    <p:extLst>
      <p:ext uri="{BB962C8B-B14F-4D97-AF65-F5344CB8AC3E}">
        <p14:creationId xmlns:p14="http://schemas.microsoft.com/office/powerpoint/2010/main" val="1407651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21111"/>
          <a:stretch/>
        </p:blipFill>
        <p:spPr>
          <a:xfrm>
            <a:off x="1104900" y="1104900"/>
            <a:ext cx="10287000" cy="5410200"/>
          </a:xfrm>
          <a:prstGeom prst="rect">
            <a:avLst/>
          </a:prstGeom>
        </p:spPr>
      </p:pic>
      <p:sp>
        <p:nvSpPr>
          <p:cNvPr id="2" name="タイトル 1"/>
          <p:cNvSpPr>
            <a:spLocks noGrp="1"/>
          </p:cNvSpPr>
          <p:nvPr>
            <p:ph type="title"/>
          </p:nvPr>
        </p:nvSpPr>
        <p:spPr>
          <a:xfrm>
            <a:off x="1391309" y="808519"/>
            <a:ext cx="9439835" cy="1129552"/>
          </a:xfrm>
        </p:spPr>
        <p:txBody>
          <a:bodyPr>
            <a:noAutofit/>
          </a:bodyPr>
          <a:lstStyle/>
          <a:p>
            <a:r>
              <a:rPr kumimoji="1" lang="ja-JP" altLang="en-US" sz="4000" b="1" dirty="0" smtClean="0">
                <a:solidFill>
                  <a:srgbClr val="FF0000"/>
                </a:solidFill>
                <a:latin typeface="HG創英角ﾎﾟｯﾌﾟ体" panose="040B0A09000000000000" pitchFamily="49" charset="-128"/>
                <a:ea typeface="HG創英角ﾎﾟｯﾌﾟ体" panose="040B0A09000000000000" pitchFamily="49" charset="-128"/>
              </a:rPr>
              <a:t>アメリカは</a:t>
            </a:r>
            <a:r>
              <a:rPr kumimoji="1" lang="ja-JP" altLang="en-US" sz="4000" b="1" dirty="0" err="1" smtClean="0">
                <a:solidFill>
                  <a:srgbClr val="FF0000"/>
                </a:solidFill>
                <a:latin typeface="HG創英角ﾎﾟｯﾌﾟ体" panose="040B0A09000000000000" pitchFamily="49" charset="-128"/>
                <a:ea typeface="HG創英角ﾎﾟｯﾌﾟ体" panose="040B0A09000000000000" pitchFamily="49" charset="-128"/>
              </a:rPr>
              <a:t>やんばるの</a:t>
            </a:r>
            <a:r>
              <a:rPr kumimoji="1" lang="ja-JP" altLang="en-US" sz="4000" b="1" dirty="0" smtClean="0">
                <a:solidFill>
                  <a:srgbClr val="FF0000"/>
                </a:solidFill>
                <a:latin typeface="HG創英角ﾎﾟｯﾌﾟ体" panose="040B0A09000000000000" pitchFamily="49" charset="-128"/>
                <a:ea typeface="HG創英角ﾎﾟｯﾌﾟ体" panose="040B0A09000000000000" pitchFamily="49" charset="-128"/>
              </a:rPr>
              <a:t>森から　</a:t>
            </a:r>
            <a:r>
              <a:rPr kumimoji="1" lang="en-US" altLang="ja-JP" sz="2000" dirty="0" smtClean="0">
                <a:latin typeface="Agency FB" panose="020B0503020202020204" pitchFamily="34" charset="0"/>
                <a:ea typeface="HG創英角ﾎﾟｯﾌﾟ体" panose="040B0A09000000000000" pitchFamily="49" charset="-128"/>
              </a:rPr>
              <a:t/>
            </a:r>
            <a:br>
              <a:rPr kumimoji="1" lang="en-US" altLang="ja-JP" sz="2000" dirty="0" smtClean="0">
                <a:latin typeface="Agency FB" panose="020B0503020202020204" pitchFamily="34" charset="0"/>
                <a:ea typeface="HG創英角ﾎﾟｯﾌﾟ体" panose="040B0A09000000000000" pitchFamily="49" charset="-128"/>
              </a:rPr>
            </a:br>
            <a:r>
              <a:rPr kumimoji="1" lang="ja-JP" altLang="en-US" sz="4000" b="1" dirty="0" smtClean="0">
                <a:solidFill>
                  <a:srgbClr val="FF0000"/>
                </a:solidFill>
                <a:latin typeface="HG創英角ﾎﾟｯﾌﾟ体" panose="040B0A09000000000000" pitchFamily="49" charset="-128"/>
                <a:ea typeface="HG創英角ﾎﾟｯﾌﾟ体" panose="040B0A09000000000000" pitchFamily="49" charset="-128"/>
              </a:rPr>
              <a:t>　　　　　　　　　</a:t>
            </a:r>
            <a:r>
              <a:rPr kumimoji="1" lang="ja-JP" altLang="en-US" sz="5400" b="1" dirty="0" smtClean="0">
                <a:solidFill>
                  <a:srgbClr val="FFFF00"/>
                </a:solidFill>
                <a:latin typeface="HG創英角ﾎﾟｯﾌﾟ体" panose="040B0A09000000000000" pitchFamily="49" charset="-128"/>
                <a:ea typeface="HG創英角ﾎﾟｯﾌﾟ体" panose="040B0A09000000000000" pitchFamily="49" charset="-128"/>
              </a:rPr>
              <a:t>出ていけ！！</a:t>
            </a:r>
            <a:endParaRPr kumimoji="1" lang="ja-JP" altLang="en-US" sz="5400" b="1" dirty="0">
              <a:solidFill>
                <a:srgbClr val="FFFF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238718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66192"/>
            <a:ext cx="6021666" cy="4537865"/>
          </a:xfrm>
          <a:prstGeom prst="rect">
            <a:avLst/>
          </a:prstGeom>
        </p:spPr>
      </p:pic>
      <p:sp>
        <p:nvSpPr>
          <p:cNvPr id="2" name="タイトル 1"/>
          <p:cNvSpPr>
            <a:spLocks noGrp="1"/>
          </p:cNvSpPr>
          <p:nvPr>
            <p:ph type="title"/>
          </p:nvPr>
        </p:nvSpPr>
        <p:spPr>
          <a:xfrm>
            <a:off x="584156" y="1221800"/>
            <a:ext cx="4853354" cy="1000034"/>
          </a:xfrm>
        </p:spPr>
        <p:txBody>
          <a:bodyPr>
            <a:normAutofit fontScale="90000"/>
          </a:bodyPr>
          <a:lstStyle/>
          <a:p>
            <a:r>
              <a:rPr kumimoji="1" lang="en-US" altLang="ja-JP" sz="2000" b="1" dirty="0" smtClean="0"/>
              <a:t>2016</a:t>
            </a:r>
            <a:r>
              <a:rPr kumimoji="1" lang="ja-JP" altLang="en-US" sz="2000" b="1" dirty="0" smtClean="0"/>
              <a:t>年</a:t>
            </a:r>
            <a:r>
              <a:rPr kumimoji="1" lang="en-US" altLang="ja-JP" sz="2000" b="1" dirty="0" smtClean="0"/>
              <a:t>12</a:t>
            </a:r>
            <a:r>
              <a:rPr kumimoji="1" lang="ja-JP" altLang="en-US" sz="2000" b="1" dirty="0" smtClean="0"/>
              <a:t>月　嘉手納基地を離陸したオスプレイが墜落した海岸。（不時着とか言ってるけど、機体は大破。この写真では見えないが、海岸のすぐそばには民家も）</a:t>
            </a:r>
            <a:endParaRPr kumimoji="1" lang="ja-JP" altLang="en-US" sz="2000" b="1" dirty="0"/>
          </a:p>
        </p:txBody>
      </p:sp>
      <p:sp>
        <p:nvSpPr>
          <p:cNvPr id="3" name="テキスト プレースホルダー 2"/>
          <p:cNvSpPr>
            <a:spLocks noGrp="1"/>
          </p:cNvSpPr>
          <p:nvPr>
            <p:ph type="body" idx="1"/>
          </p:nvPr>
        </p:nvSpPr>
        <p:spPr>
          <a:xfrm>
            <a:off x="7503258" y="5862004"/>
            <a:ext cx="3847611" cy="1019908"/>
          </a:xfrm>
        </p:spPr>
        <p:txBody>
          <a:bodyPr/>
          <a:lstStyle/>
          <a:p>
            <a:r>
              <a:rPr kumimoji="1" lang="ja-JP" altLang="en-US" dirty="0" smtClean="0">
                <a:solidFill>
                  <a:schemeClr val="tx1"/>
                </a:solidFill>
              </a:rPr>
              <a:t>工事範囲を示すブイ</a:t>
            </a:r>
            <a:endParaRPr kumimoji="1" lang="ja-JP" altLang="en-US" dirty="0">
              <a:solidFill>
                <a:schemeClr val="tx1"/>
              </a:solidFill>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667" y="1221800"/>
            <a:ext cx="6128324" cy="4596243"/>
          </a:xfrm>
          <a:prstGeom prst="rect">
            <a:avLst/>
          </a:prstGeom>
        </p:spPr>
      </p:pic>
      <p:sp>
        <p:nvSpPr>
          <p:cNvPr id="6" name="正方形/長方形 5"/>
          <p:cNvSpPr/>
          <p:nvPr/>
        </p:nvSpPr>
        <p:spPr>
          <a:xfrm>
            <a:off x="584156" y="360486"/>
            <a:ext cx="10766713" cy="646331"/>
          </a:xfrm>
          <a:prstGeom prst="rect">
            <a:avLst/>
          </a:prstGeom>
        </p:spPr>
        <p:txBody>
          <a:bodyPr wrap="square">
            <a:spAutoFit/>
          </a:bodyPr>
          <a:lstStyle/>
          <a:p>
            <a:r>
              <a:rPr lang="ja-JP" altLang="en-US" sz="3600" dirty="0">
                <a:latin typeface="HGS創英角ｺﾞｼｯｸUB" panose="020B0900000000000000" pitchFamily="50" charset="-128"/>
                <a:ea typeface="HGS創英角ｺﾞｼｯｸUB" panose="020B0900000000000000" pitchFamily="50" charset="-128"/>
              </a:rPr>
              <a:t>瀬</a:t>
            </a:r>
            <a:r>
              <a:rPr lang="ja-JP" altLang="en-US" sz="3600" dirty="0" smtClean="0">
                <a:latin typeface="HGS創英角ｺﾞｼｯｸUB" panose="020B0900000000000000" pitchFamily="50" charset="-128"/>
                <a:ea typeface="HGS創英角ｺﾞｼｯｸUB" panose="020B0900000000000000" pitchFamily="50" charset="-128"/>
              </a:rPr>
              <a:t>嵩の浜・</a:t>
            </a:r>
            <a:r>
              <a:rPr lang="ja-JP" altLang="en-US" sz="3600" dirty="0">
                <a:latin typeface="HGS創英角ｺﾞｼｯｸUB" panose="020B0900000000000000" pitchFamily="50" charset="-128"/>
                <a:ea typeface="HGS創英角ｺﾞｼｯｸUB" panose="020B0900000000000000" pitchFamily="50" charset="-128"/>
              </a:rPr>
              <a:t>灯台跡</a:t>
            </a:r>
            <a:r>
              <a:rPr lang="ja-JP" altLang="en-US" sz="2400" dirty="0">
                <a:latin typeface="HGS創英角ｺﾞｼｯｸUB" panose="020B0900000000000000" pitchFamily="50" charset="-128"/>
                <a:ea typeface="HGS創英角ｺﾞｼｯｸUB" panose="020B0900000000000000" pitchFamily="50" charset="-128"/>
              </a:rPr>
              <a:t>（オスプレイ墜落現場を含む大浦湾全体を眺望</a:t>
            </a:r>
            <a:r>
              <a:rPr lang="ja-JP" altLang="en-US" sz="2400" dirty="0" smtClean="0">
                <a:latin typeface="HGS創英角ｺﾞｼｯｸUB" panose="020B0900000000000000" pitchFamily="50" charset="-128"/>
                <a:ea typeface="HGS創英角ｺﾞｼｯｸUB" panose="020B0900000000000000" pitchFamily="50" charset="-128"/>
              </a:rPr>
              <a:t>）</a:t>
            </a:r>
            <a:endParaRPr lang="ja-JP" altLang="en-US" sz="24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518901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flipH="1">
            <a:off x="8185638" y="808892"/>
            <a:ext cx="3504712" cy="4237160"/>
          </a:xfrm>
        </p:spPr>
        <p:txBody>
          <a:bodyPr>
            <a:normAutofit fontScale="90000"/>
          </a:bodyPr>
          <a:lstStyle/>
          <a:p>
            <a:r>
              <a:rPr lang="ja-JP" altLang="en-US" sz="2000" dirty="0"/>
              <a:t>辺野古・大浦湾周辺の海域は、ジュゴンを</a:t>
            </a:r>
            <a:r>
              <a:rPr lang="ja-JP" altLang="en-US" sz="2000" dirty="0" smtClean="0"/>
              <a:t>はじめと</a:t>
            </a:r>
            <a:r>
              <a:rPr lang="ja-JP" altLang="en-US" sz="2000" dirty="0"/>
              <a:t>する絶滅危惧種</a:t>
            </a:r>
            <a:r>
              <a:rPr lang="en-US" altLang="ja-JP" sz="2000" dirty="0"/>
              <a:t>262</a:t>
            </a:r>
            <a:r>
              <a:rPr lang="ja-JP" altLang="en-US" sz="2000" dirty="0"/>
              <a:t>種を含む</a:t>
            </a:r>
            <a:r>
              <a:rPr lang="en-US" altLang="ja-JP" sz="2000" dirty="0"/>
              <a:t>5,800</a:t>
            </a:r>
            <a:r>
              <a:rPr lang="ja-JP" altLang="en-US" sz="2000" dirty="0"/>
              <a:t>種以上の生物が確認され、生物種の数は国内の世界</a:t>
            </a:r>
            <a:r>
              <a:rPr lang="ja-JP" altLang="en-US" sz="2000" dirty="0" smtClean="0"/>
              <a:t>自然遺産</a:t>
            </a:r>
            <a:r>
              <a:rPr lang="ja-JP" altLang="en-US" sz="2000" dirty="0"/>
              <a:t>地域を</a:t>
            </a:r>
            <a:r>
              <a:rPr lang="ja-JP" altLang="en-US" sz="2000" dirty="0" smtClean="0"/>
              <a:t>上回る。</a:t>
            </a:r>
            <a:r>
              <a:rPr lang="ja-JP" altLang="en-US" sz="2000" dirty="0"/>
              <a:t/>
            </a:r>
            <a:br>
              <a:rPr lang="ja-JP" altLang="en-US" sz="2000" dirty="0"/>
            </a:br>
            <a:r>
              <a:rPr lang="ja-JP" altLang="en-US" sz="2000" dirty="0" smtClean="0"/>
              <a:t>また</a:t>
            </a:r>
            <a:r>
              <a:rPr lang="ja-JP" altLang="en-US" sz="2000" dirty="0"/>
              <a:t>、</a:t>
            </a:r>
            <a:r>
              <a:rPr lang="en-US" altLang="ja-JP" sz="2000" dirty="0"/>
              <a:t>5,800</a:t>
            </a:r>
            <a:r>
              <a:rPr lang="ja-JP" altLang="en-US" sz="2000" dirty="0"/>
              <a:t>種のうち、約</a:t>
            </a:r>
            <a:r>
              <a:rPr lang="en-US" altLang="ja-JP" sz="2000" dirty="0"/>
              <a:t>1,300</a:t>
            </a:r>
            <a:r>
              <a:rPr lang="ja-JP" altLang="en-US" sz="2000" dirty="0"/>
              <a:t>種は分類されていない生物であり</a:t>
            </a:r>
            <a:r>
              <a:rPr lang="ja-JP" altLang="en-US" sz="2000" dirty="0" smtClean="0"/>
              <a:t>、多くは新種</a:t>
            </a:r>
            <a:r>
              <a:rPr lang="ja-JP" altLang="en-US" sz="2000" dirty="0"/>
              <a:t>の可能性が</a:t>
            </a:r>
            <a:r>
              <a:rPr lang="ja-JP" altLang="en-US" sz="2000" dirty="0" smtClean="0"/>
              <a:t>ある。</a:t>
            </a:r>
            <a:r>
              <a:rPr lang="ja-JP" altLang="en-US" sz="2000" dirty="0"/>
              <a:t>新基地建設は、貴重な生物多様性を失わせ、これらかけがえの</a:t>
            </a:r>
            <a:r>
              <a:rPr lang="ja-JP" altLang="en-US" sz="2000" dirty="0" smtClean="0"/>
              <a:t>ない生物の</a:t>
            </a:r>
            <a:r>
              <a:rPr lang="ja-JP" altLang="en-US" sz="2000" dirty="0"/>
              <a:t>存在をおびやかす</a:t>
            </a:r>
            <a:r>
              <a:rPr lang="ja-JP" altLang="en-US" sz="2000" dirty="0" smtClean="0"/>
              <a:t>もの。</a:t>
            </a:r>
            <a:r>
              <a:rPr lang="en-US" altLang="ja-JP" sz="2000" dirty="0" smtClean="0"/>
              <a:t/>
            </a:r>
            <a:br>
              <a:rPr lang="en-US" altLang="ja-JP" sz="2000" dirty="0" smtClean="0"/>
            </a:br>
            <a:r>
              <a:rPr lang="en-US" altLang="ja-JP" sz="2000" dirty="0" smtClean="0"/>
              <a:t/>
            </a:r>
            <a:br>
              <a:rPr lang="en-US" altLang="ja-JP" sz="2000" dirty="0" smtClean="0"/>
            </a:br>
            <a:r>
              <a:rPr lang="ja-JP" altLang="en-US" sz="1300" dirty="0" smtClean="0"/>
              <a:t>左は</a:t>
            </a:r>
            <a:r>
              <a:rPr lang="ja-JP" altLang="en-US" sz="1300" dirty="0"/>
              <a:t>沖縄県発行「沖縄から伝えたい。米軍基地の話。」から</a:t>
            </a:r>
            <a:br>
              <a:rPr lang="ja-JP" altLang="en-US" sz="1300" dirty="0"/>
            </a:br>
            <a:r>
              <a:rPr lang="ja-JP" altLang="en-US" sz="2000" dirty="0"/>
              <a:t/>
            </a:r>
            <a:br>
              <a:rPr lang="ja-JP" altLang="en-US" sz="2000" dirty="0"/>
            </a:br>
            <a:endParaRPr lang="ja-JP" alt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206" y="0"/>
            <a:ext cx="5169052" cy="689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869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7064" y="386863"/>
            <a:ext cx="3476381" cy="1274884"/>
          </a:xfrm>
        </p:spPr>
        <p:txBody>
          <a:bodyPr>
            <a:normAutofit/>
          </a:bodyPr>
          <a:lstStyle/>
          <a:p>
            <a:r>
              <a:rPr kumimoji="1" lang="ja-JP" altLang="en-US" sz="4000" dirty="0" smtClean="0">
                <a:latin typeface="HG創英角ｺﾞｼｯｸUB" panose="020B0909000000000000" pitchFamily="49" charset="-128"/>
                <a:ea typeface="HG創英角ｺﾞｼｯｸUB" panose="020B0909000000000000" pitchFamily="49" charset="-128"/>
              </a:rPr>
              <a:t>辺野古新基地建設事業</a:t>
            </a:r>
            <a:endParaRPr kumimoji="1" lang="ja-JP" altLang="en-US" sz="4000" dirty="0">
              <a:latin typeface="HG創英角ｺﾞｼｯｸUB" panose="020B0909000000000000" pitchFamily="49" charset="-128"/>
              <a:ea typeface="HG創英角ｺﾞｼｯｸUB" panose="020B0909000000000000" pitchFamily="49" charset="-128"/>
            </a:endParaRPr>
          </a:p>
        </p:txBody>
      </p:sp>
      <p:sp>
        <p:nvSpPr>
          <p:cNvPr id="3" name="テキスト プレースホルダー 2"/>
          <p:cNvSpPr>
            <a:spLocks noGrp="1"/>
          </p:cNvSpPr>
          <p:nvPr>
            <p:ph type="body" idx="1"/>
          </p:nvPr>
        </p:nvSpPr>
        <p:spPr>
          <a:xfrm>
            <a:off x="357065" y="2048608"/>
            <a:ext cx="2966428" cy="4510453"/>
          </a:xfrm>
        </p:spPr>
        <p:txBody>
          <a:bodyPr>
            <a:normAutofit fontScale="70000" lnSpcReduction="20000"/>
          </a:bodyPr>
          <a:lstStyle/>
          <a:p>
            <a:r>
              <a:rPr kumimoji="1" lang="ja-JP" altLang="en-US" sz="2000" dirty="0" smtClean="0">
                <a:solidFill>
                  <a:schemeClr val="tx1"/>
                </a:solidFill>
                <a:latin typeface="HGSｺﾞｼｯｸM" panose="020B0600000000000000" pitchFamily="50" charset="-128"/>
                <a:ea typeface="HGSｺﾞｼｯｸM" panose="020B0600000000000000" pitchFamily="50" charset="-128"/>
              </a:rPr>
              <a:t>基地施設面積は</a:t>
            </a:r>
            <a:r>
              <a:rPr kumimoji="1" lang="en-US" altLang="ja-JP" sz="2000" dirty="0" smtClean="0">
                <a:solidFill>
                  <a:schemeClr val="tx1"/>
                </a:solidFill>
                <a:latin typeface="HGSｺﾞｼｯｸM" panose="020B0600000000000000" pitchFamily="50" charset="-128"/>
                <a:ea typeface="HGSｺﾞｼｯｸM" panose="020B0600000000000000" pitchFamily="50" charset="-128"/>
              </a:rPr>
              <a:t>205</a:t>
            </a:r>
            <a:r>
              <a:rPr kumimoji="1" lang="ja-JP" altLang="en-US" sz="2000" dirty="0" smtClean="0">
                <a:solidFill>
                  <a:schemeClr val="tx1"/>
                </a:solidFill>
                <a:latin typeface="HGSｺﾞｼｯｸM" panose="020B0600000000000000" pitchFamily="50" charset="-128"/>
                <a:ea typeface="HGSｺﾞｼｯｸM" panose="020B0600000000000000" pitchFamily="50" charset="-128"/>
              </a:rPr>
              <a:t>㏊。</a:t>
            </a:r>
            <a:endParaRPr kumimoji="1" lang="en-US" altLang="ja-JP" sz="20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2000" dirty="0" smtClean="0">
                <a:solidFill>
                  <a:schemeClr val="tx1"/>
                </a:solidFill>
                <a:latin typeface="HGSｺﾞｼｯｸM" panose="020B0600000000000000" pitchFamily="50" charset="-128"/>
                <a:ea typeface="HGSｺﾞｼｯｸM" panose="020B0600000000000000" pitchFamily="50" charset="-128"/>
              </a:rPr>
              <a:t>滑走路は最長</a:t>
            </a:r>
            <a:r>
              <a:rPr kumimoji="1" lang="en-US" altLang="ja-JP" sz="2000" dirty="0" smtClean="0">
                <a:solidFill>
                  <a:schemeClr val="tx1"/>
                </a:solidFill>
                <a:latin typeface="HGSｺﾞｼｯｸM" panose="020B0600000000000000" pitchFamily="50" charset="-128"/>
                <a:ea typeface="HGSｺﾞｼｯｸM" panose="020B0600000000000000" pitchFamily="50" charset="-128"/>
              </a:rPr>
              <a:t>1800</a:t>
            </a:r>
            <a:r>
              <a:rPr kumimoji="1" lang="ja-JP" altLang="en-US" sz="2000" dirty="0" err="1" smtClean="0">
                <a:solidFill>
                  <a:schemeClr val="tx1"/>
                </a:solidFill>
                <a:latin typeface="HGSｺﾞｼｯｸM" panose="020B0600000000000000" pitchFamily="50" charset="-128"/>
                <a:ea typeface="HGSｺﾞｼｯｸM" panose="020B0600000000000000" pitchFamily="50" charset="-128"/>
              </a:rPr>
              <a:t>ｍ</a:t>
            </a:r>
            <a:r>
              <a:rPr kumimoji="1" lang="ja-JP" altLang="en-US" sz="2000" dirty="0" smtClean="0">
                <a:solidFill>
                  <a:schemeClr val="tx1"/>
                </a:solidFill>
                <a:latin typeface="HGSｺﾞｼｯｸM" panose="020B0600000000000000" pitchFamily="50" charset="-128"/>
                <a:ea typeface="HGSｺﾞｼｯｸM" panose="020B0600000000000000" pitchFamily="50" charset="-128"/>
              </a:rPr>
              <a:t>。</a:t>
            </a:r>
            <a:endParaRPr kumimoji="1" lang="en-US" altLang="ja-JP" sz="2000" dirty="0" smtClean="0">
              <a:solidFill>
                <a:schemeClr val="tx1"/>
              </a:solidFill>
              <a:latin typeface="HGSｺﾞｼｯｸM" panose="020B0600000000000000" pitchFamily="50" charset="-128"/>
              <a:ea typeface="HGSｺﾞｼｯｸM" panose="020B0600000000000000" pitchFamily="50" charset="-128"/>
            </a:endParaRPr>
          </a:p>
          <a:p>
            <a:r>
              <a:rPr kumimoji="1" lang="ja-JP" altLang="en-US" sz="2000" dirty="0" smtClean="0">
                <a:solidFill>
                  <a:schemeClr val="tx1"/>
                </a:solidFill>
                <a:latin typeface="HGSｺﾞｼｯｸM" panose="020B0600000000000000" pitchFamily="50" charset="-128"/>
                <a:ea typeface="HGSｺﾞｼｯｸM" panose="020B0600000000000000" pitchFamily="50" charset="-128"/>
              </a:rPr>
              <a:t>海面から</a:t>
            </a:r>
            <a:r>
              <a:rPr kumimoji="1" lang="en-US" altLang="ja-JP" sz="2000" dirty="0" smtClean="0">
                <a:solidFill>
                  <a:schemeClr val="tx1"/>
                </a:solidFill>
                <a:latin typeface="HGSｺﾞｼｯｸM" panose="020B0600000000000000" pitchFamily="50" charset="-128"/>
                <a:ea typeface="HGSｺﾞｼｯｸM" panose="020B0600000000000000" pitchFamily="50" charset="-128"/>
              </a:rPr>
              <a:t>10</a:t>
            </a:r>
            <a:r>
              <a:rPr kumimoji="1" lang="ja-JP" altLang="en-US" sz="2000" dirty="0" err="1" smtClean="0">
                <a:solidFill>
                  <a:schemeClr val="tx1"/>
                </a:solidFill>
                <a:latin typeface="HGSｺﾞｼｯｸM" panose="020B0600000000000000" pitchFamily="50" charset="-128"/>
                <a:ea typeface="HGSｺﾞｼｯｸM" panose="020B0600000000000000" pitchFamily="50" charset="-128"/>
              </a:rPr>
              <a:t>ｍ</a:t>
            </a:r>
            <a:r>
              <a:rPr kumimoji="1" lang="ja-JP" altLang="en-US" sz="2000" dirty="0" smtClean="0">
                <a:solidFill>
                  <a:schemeClr val="tx1"/>
                </a:solidFill>
                <a:latin typeface="HGSｺﾞｼｯｸM" panose="020B0600000000000000" pitchFamily="50" charset="-128"/>
                <a:ea typeface="HGSｺﾞｼｯｸM" panose="020B0600000000000000" pitchFamily="50" charset="-128"/>
              </a:rPr>
              <a:t>の高さに建設。</a:t>
            </a:r>
            <a:endParaRPr kumimoji="1" lang="en-US" altLang="ja-JP" sz="2000" dirty="0" smtClean="0">
              <a:solidFill>
                <a:schemeClr val="tx1"/>
              </a:solidFill>
              <a:latin typeface="HGSｺﾞｼｯｸM" panose="020B0600000000000000" pitchFamily="50" charset="-128"/>
              <a:ea typeface="HGSｺﾞｼｯｸM" panose="020B0600000000000000" pitchFamily="50" charset="-128"/>
            </a:endParaRPr>
          </a:p>
          <a:p>
            <a:pPr>
              <a:lnSpc>
                <a:spcPct val="120000"/>
              </a:lnSpc>
            </a:pPr>
            <a:r>
              <a:rPr kumimoji="1" lang="ja-JP" altLang="en-US" sz="2000" dirty="0" smtClean="0">
                <a:solidFill>
                  <a:schemeClr val="tx1"/>
                </a:solidFill>
                <a:latin typeface="HGSｺﾞｼｯｸM" panose="020B0600000000000000" pitchFamily="50" charset="-128"/>
                <a:ea typeface="HGSｺﾞｼｯｸM" panose="020B0600000000000000" pitchFamily="50" charset="-128"/>
              </a:rPr>
              <a:t>普天間飛行場の代替と言われているが、現在の普天間飛行場にはない機能として、航空機への弾薬積み下ろし施設、ヘリ運搬用大型船接岸のための護岸、航空機用燃料運搬タンカー接岸のための桟橋などを設置予定。単なる代替ではなく基地機能の強化が目的。</a:t>
            </a:r>
            <a:endParaRPr kumimoji="1" lang="en-US" altLang="ja-JP" sz="2000" dirty="0" smtClean="0">
              <a:solidFill>
                <a:schemeClr val="tx1"/>
              </a:solidFill>
              <a:latin typeface="HGSｺﾞｼｯｸM" panose="020B0600000000000000" pitchFamily="50" charset="-128"/>
              <a:ea typeface="HGSｺﾞｼｯｸM" panose="020B0600000000000000" pitchFamily="50" charset="-128"/>
            </a:endParaRPr>
          </a:p>
          <a:p>
            <a:pPr>
              <a:lnSpc>
                <a:spcPct val="120000"/>
              </a:lnSpc>
            </a:pPr>
            <a:r>
              <a:rPr lang="ja-JP" altLang="en-US" sz="2000" dirty="0">
                <a:solidFill>
                  <a:schemeClr val="tx1"/>
                </a:solidFill>
                <a:latin typeface="HGSｺﾞｼｯｸM" panose="020B0600000000000000" pitchFamily="50" charset="-128"/>
                <a:ea typeface="HGSｺﾞｼｯｸM" panose="020B0600000000000000" pitchFamily="50" charset="-128"/>
              </a:rPr>
              <a:t>岬</a:t>
            </a:r>
            <a:r>
              <a:rPr lang="ja-JP" altLang="en-US" sz="2000" dirty="0" smtClean="0">
                <a:solidFill>
                  <a:schemeClr val="tx1"/>
                </a:solidFill>
                <a:latin typeface="HGSｺﾞｼｯｸM" panose="020B0600000000000000" pitchFamily="50" charset="-128"/>
                <a:ea typeface="HGSｺﾞｼｯｸM" panose="020B0600000000000000" pitchFamily="50" charset="-128"/>
              </a:rPr>
              <a:t>からは埋め立て用土砂が採取され、作業ヤード設置のため、浜が消滅。土砂採取場には琉球王朝の遺跡もあり、自然や文化財が破壊される。</a:t>
            </a:r>
            <a:endParaRPr lang="en-US" altLang="ja-JP" sz="2000" dirty="0" smtClean="0">
              <a:solidFill>
                <a:schemeClr val="tx1"/>
              </a:solidFill>
              <a:latin typeface="HGSｺﾞｼｯｸM" panose="020B0600000000000000" pitchFamily="50" charset="-128"/>
              <a:ea typeface="HGSｺﾞｼｯｸM" panose="020B0600000000000000" pitchFamily="50" charset="-128"/>
            </a:endParaRPr>
          </a:p>
          <a:p>
            <a:r>
              <a:rPr lang="ja-JP" altLang="en-US" sz="1500" dirty="0">
                <a:solidFill>
                  <a:schemeClr val="tx1"/>
                </a:solidFill>
                <a:latin typeface="HGSｺﾞｼｯｸM" panose="020B0600000000000000" pitchFamily="50" charset="-128"/>
                <a:ea typeface="HGSｺﾞｼｯｸM" panose="020B0600000000000000" pitchFamily="50" charset="-128"/>
              </a:rPr>
              <a:t>右は沖縄県発行「沖縄から伝えたい。米軍基地の話。」から</a:t>
            </a:r>
            <a:br>
              <a:rPr lang="ja-JP" altLang="en-US" sz="1500" dirty="0">
                <a:solidFill>
                  <a:schemeClr val="tx1"/>
                </a:solidFill>
                <a:latin typeface="HGSｺﾞｼｯｸM" panose="020B0600000000000000" pitchFamily="50" charset="-128"/>
                <a:ea typeface="HGSｺﾞｼｯｸM" panose="020B0600000000000000" pitchFamily="50" charset="-128"/>
              </a:rPr>
            </a:br>
            <a:endParaRPr lang="en-US" altLang="ja-JP" sz="1500" dirty="0" smtClean="0">
              <a:solidFill>
                <a:schemeClr val="tx1"/>
              </a:solidFill>
              <a:latin typeface="HGSｺﾞｼｯｸM" panose="020B0600000000000000" pitchFamily="50" charset="-128"/>
              <a:ea typeface="HGSｺﾞｼｯｸM" panose="020B0600000000000000" pitchFamily="50" charset="-128"/>
            </a:endParaRPr>
          </a:p>
          <a:p>
            <a:endParaRPr kumimoji="1" lang="en-US" altLang="ja-JP"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596" y="410337"/>
            <a:ext cx="7127308" cy="619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112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1823" y="365125"/>
            <a:ext cx="10515600" cy="1325563"/>
          </a:xfrm>
        </p:spPr>
        <p:txBody>
          <a:bodyPr>
            <a:normAutofit/>
          </a:bodyPr>
          <a:lstStyle/>
          <a:p>
            <a:r>
              <a:rPr lang="ja-JP" altLang="en-US" sz="4000" dirty="0">
                <a:latin typeface="HGP創英角ｺﾞｼｯｸUB" panose="020B0900000000000000" pitchFamily="50" charset="-128"/>
                <a:ea typeface="HGP創英角ｺﾞｼｯｸUB" panose="020B0900000000000000" pitchFamily="50" charset="-128"/>
              </a:rPr>
              <a:t>平和</a:t>
            </a:r>
            <a:r>
              <a:rPr lang="ja-JP" altLang="en-US" sz="4000" dirty="0" smtClean="0">
                <a:latin typeface="HGP創英角ｺﾞｼｯｸUB" panose="020B0900000000000000" pitchFamily="50" charset="-128"/>
                <a:ea typeface="HGP創英角ｺﾞｼｯｸUB" panose="020B0900000000000000" pitchFamily="50" charset="-128"/>
              </a:rPr>
              <a:t>丸に乗船　</a:t>
            </a:r>
            <a:r>
              <a:rPr lang="en-US" altLang="ja-JP" sz="4000" dirty="0" smtClean="0">
                <a:latin typeface="HGP創英角ｺﾞｼｯｸUB" panose="020B0900000000000000" pitchFamily="50" charset="-128"/>
                <a:ea typeface="HGP創英角ｺﾞｼｯｸUB" panose="020B0900000000000000" pitchFamily="50" charset="-128"/>
              </a:rPr>
              <a:t/>
            </a:r>
            <a:br>
              <a:rPr lang="en-US" altLang="ja-JP" sz="4000" dirty="0" smtClean="0">
                <a:latin typeface="HGP創英角ｺﾞｼｯｸUB" panose="020B0900000000000000" pitchFamily="50" charset="-128"/>
                <a:ea typeface="HGP創英角ｺﾞｼｯｸUB" panose="020B0900000000000000" pitchFamily="50" charset="-128"/>
              </a:rPr>
            </a:br>
            <a:r>
              <a:rPr lang="ja-JP" altLang="en-US" sz="4000" dirty="0" smtClean="0">
                <a:latin typeface="HGP創英角ｺﾞｼｯｸUB" panose="020B0900000000000000" pitchFamily="50" charset="-128"/>
                <a:ea typeface="HGP創英角ｺﾞｼｯｸUB" panose="020B0900000000000000" pitchFamily="50" charset="-128"/>
              </a:rPr>
              <a:t>辺</a:t>
            </a:r>
            <a:r>
              <a:rPr lang="ja-JP" altLang="en-US" sz="4000" dirty="0">
                <a:latin typeface="HGP創英角ｺﾞｼｯｸUB" panose="020B0900000000000000" pitchFamily="50" charset="-128"/>
                <a:ea typeface="HGP創英角ｺﾞｼｯｸUB" panose="020B0900000000000000" pitchFamily="50" charset="-128"/>
              </a:rPr>
              <a:t>野古埋め立て工事現場</a:t>
            </a:r>
            <a:r>
              <a:rPr lang="ja-JP" altLang="en-US" sz="4000" dirty="0" smtClean="0">
                <a:latin typeface="HGP創英角ｺﾞｼｯｸUB" panose="020B0900000000000000" pitchFamily="50" charset="-128"/>
                <a:ea typeface="HGP創英角ｺﾞｼｯｸUB" panose="020B0900000000000000" pitchFamily="50" charset="-128"/>
              </a:rPr>
              <a:t>視察</a:t>
            </a:r>
            <a:endParaRPr kumimoji="1" lang="ja-JP" altLang="en-US" sz="2000" b="1" dirty="0">
              <a:solidFill>
                <a:srgbClr val="FF0000"/>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5" y="1889843"/>
            <a:ext cx="6586838" cy="43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194" y="1401124"/>
            <a:ext cx="4045808" cy="212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945" y="3529114"/>
            <a:ext cx="4629108" cy="308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1073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53133" y="839993"/>
            <a:ext cx="10771584" cy="720080"/>
          </a:xfrm>
        </p:spPr>
        <p:txBody>
          <a:bodyPr>
            <a:normAutofit fontScale="90000"/>
          </a:bodyPr>
          <a:lstStyle/>
          <a:p>
            <a:r>
              <a:rPr lang="en-US" altLang="ja-JP" dirty="0" smtClean="0">
                <a:latin typeface="ＤＦＰPOP1体" panose="040B0700010101010101" pitchFamily="50" charset="-128"/>
                <a:ea typeface="ＤＦＰPOP1体" panose="040B0700010101010101" pitchFamily="50" charset="-128"/>
              </a:rPr>
              <a:t/>
            </a:r>
            <a:br>
              <a:rPr lang="en-US" altLang="ja-JP" dirty="0" smtClean="0">
                <a:latin typeface="ＤＦＰPOP1体" panose="040B0700010101010101" pitchFamily="50" charset="-128"/>
                <a:ea typeface="ＤＦＰPOP1体" panose="040B0700010101010101" pitchFamily="50" charset="-128"/>
              </a:rPr>
            </a:br>
            <a:r>
              <a:rPr lang="ja-JP" altLang="en-US" dirty="0" smtClean="0">
                <a:latin typeface="HGP創英角ｺﾞｼｯｸUB" panose="020B0900000000000000" pitchFamily="50" charset="-128"/>
                <a:ea typeface="HGP創英角ｺﾞｼｯｸUB" panose="020B0900000000000000" pitchFamily="50" charset="-128"/>
              </a:rPr>
              <a:t>沖縄統一連事務所　名護市長選挙激励と学習会</a:t>
            </a:r>
            <a:r>
              <a:rPr lang="en-US" altLang="ja-JP" dirty="0" smtClean="0">
                <a:latin typeface="HGP創英角ｺﾞｼｯｸUB" panose="020B0900000000000000" pitchFamily="50" charset="-128"/>
                <a:ea typeface="HGP創英角ｺﾞｼｯｸUB" panose="020B0900000000000000" pitchFamily="50" charset="-128"/>
              </a:rPr>
              <a:t/>
            </a:r>
            <a:br>
              <a:rPr lang="en-US" altLang="ja-JP" dirty="0" smtClean="0">
                <a:latin typeface="HGP創英角ｺﾞｼｯｸUB" panose="020B0900000000000000" pitchFamily="50" charset="-128"/>
                <a:ea typeface="HGP創英角ｺﾞｼｯｸUB" panose="020B0900000000000000" pitchFamily="50" charset="-128"/>
              </a:rPr>
            </a:br>
            <a:r>
              <a:rPr lang="ja-JP" altLang="en-US" sz="2700" dirty="0" smtClean="0">
                <a:latin typeface="HGPｺﾞｼｯｸE" panose="020B0900000000000000" pitchFamily="50" charset="-128"/>
                <a:ea typeface="HGPｺﾞｼｯｸE" panose="020B0900000000000000" pitchFamily="50" charset="-128"/>
              </a:rPr>
              <a:t>「</a:t>
            </a:r>
            <a:r>
              <a:rPr lang="ja-JP" altLang="en-US" sz="2700" dirty="0">
                <a:latin typeface="HGPｺﾞｼｯｸE" panose="020B0900000000000000" pitchFamily="50" charset="-128"/>
                <a:ea typeface="HGPｺﾞｼｯｸE" panose="020B0900000000000000" pitchFamily="50" charset="-128"/>
              </a:rPr>
              <a:t>名護の現状とたたかい」　上野郁子さん（名護平和委員会事務局長）</a:t>
            </a:r>
            <a:endParaRPr kumimoji="1" lang="ja-JP" altLang="en-US" sz="2700" dirty="0">
              <a:latin typeface="HGPｺﾞｼｯｸE" panose="020B0900000000000000" pitchFamily="50" charset="-128"/>
              <a:ea typeface="HGPｺﾞｼｯｸE" panose="020B0900000000000000" pitchFamily="50" charset="-128"/>
            </a:endParaRPr>
          </a:p>
        </p:txBody>
      </p:sp>
      <p:pic>
        <p:nvPicPr>
          <p:cNvPr id="5" name="図プレースホルダー 4"/>
          <p:cNvPicPr>
            <a:picLocks noGrp="1" noChangeAspect="1"/>
          </p:cNvPicPr>
          <p:nvPr>
            <p:ph type="pic" idx="1"/>
          </p:nvPr>
        </p:nvPicPr>
        <p:blipFill>
          <a:blip r:embed="rId2" cstate="screen">
            <a:extLst>
              <a:ext uri="{28A0092B-C50C-407E-A947-70E740481C1C}">
                <a14:useLocalDpi xmlns:a14="http://schemas.microsoft.com/office/drawing/2010/main"/>
              </a:ext>
            </a:extLst>
          </a:blip>
          <a:srcRect l="5521" r="5521"/>
          <a:stretch>
            <a:fillRect/>
          </a:stretch>
        </p:blipFill>
        <p:spPr>
          <a:xfrm rot="5400000">
            <a:off x="84408" y="2263940"/>
            <a:ext cx="4229108" cy="3217900"/>
          </a:xfrm>
        </p:spPr>
      </p:pic>
      <p:sp>
        <p:nvSpPr>
          <p:cNvPr id="4" name="テキスト プレースホルダー 3"/>
          <p:cNvSpPr>
            <a:spLocks noGrp="1"/>
          </p:cNvSpPr>
          <p:nvPr>
            <p:ph type="body" sz="half" idx="2"/>
          </p:nvPr>
        </p:nvSpPr>
        <p:spPr>
          <a:xfrm>
            <a:off x="3945700" y="1791222"/>
            <a:ext cx="7979078" cy="4806130"/>
          </a:xfrm>
        </p:spPr>
        <p:txBody>
          <a:bodyPr>
            <a:normAutofit fontScale="77500" lnSpcReduction="20000"/>
          </a:bodyPr>
          <a:lstStyle/>
          <a:p>
            <a:pPr>
              <a:lnSpc>
                <a:spcPct val="120000"/>
              </a:lnSpc>
            </a:pPr>
            <a:r>
              <a:rPr lang="ja-JP" altLang="en-US" dirty="0">
                <a:latin typeface="HG丸ｺﾞｼｯｸM-PRO" panose="020F0600000000000000" pitchFamily="50" charset="-128"/>
                <a:ea typeface="HG丸ｺﾞｼｯｸM-PRO" panose="020F0600000000000000" pitchFamily="50" charset="-128"/>
              </a:rPr>
              <a:t>　名護市は今、市長選挙のまっただ中。</a:t>
            </a:r>
            <a:r>
              <a:rPr lang="en-US" altLang="ja-JP" dirty="0">
                <a:latin typeface="HG丸ｺﾞｼｯｸM-PRO" panose="020F0600000000000000" pitchFamily="50" charset="-128"/>
                <a:ea typeface="HG丸ｺﾞｼｯｸM-PRO" panose="020F0600000000000000" pitchFamily="50" charset="-128"/>
              </a:rPr>
              <a:t>2</a:t>
            </a:r>
            <a:r>
              <a:rPr lang="ja-JP" altLang="en-US" dirty="0">
                <a:latin typeface="HG丸ｺﾞｼｯｸM-PRO" panose="020F0600000000000000" pitchFamily="50" charset="-128"/>
                <a:ea typeface="HG丸ｺﾞｼｯｸM-PRO" panose="020F0600000000000000" pitchFamily="50" charset="-128"/>
              </a:rPr>
              <a:t>月</a:t>
            </a:r>
            <a:r>
              <a:rPr lang="en-US" altLang="ja-JP" dirty="0">
                <a:latin typeface="HG丸ｺﾞｼｯｸM-PRO" panose="020F0600000000000000" pitchFamily="50" charset="-128"/>
                <a:ea typeface="HG丸ｺﾞｼｯｸM-PRO" panose="020F0600000000000000" pitchFamily="50" charset="-128"/>
              </a:rPr>
              <a:t>4</a:t>
            </a:r>
            <a:r>
              <a:rPr lang="ja-JP" altLang="en-US" dirty="0">
                <a:latin typeface="HG丸ｺﾞｼｯｸM-PRO" panose="020F0600000000000000" pitchFamily="50" charset="-128"/>
                <a:ea typeface="HG丸ｺﾞｼｯｸM-PRO" panose="020F0600000000000000" pitchFamily="50" charset="-128"/>
              </a:rPr>
              <a:t>日に投開票です。名護市長選挙の情勢について、名護統一連でたたかう上野郁子さんにお話しいただきました</a:t>
            </a:r>
            <a:r>
              <a:rPr lang="ja-JP" altLang="en-US" dirty="0" smtClean="0">
                <a:latin typeface="HG丸ｺﾞｼｯｸM-PRO" panose="020F0600000000000000" pitchFamily="50" charset="-128"/>
                <a:ea typeface="HG丸ｺﾞｼｯｸM-PRO" panose="020F0600000000000000" pitchFamily="50" charset="-128"/>
              </a:rPr>
              <a:t>。</a:t>
            </a:r>
            <a:endParaRPr lang="en-US" altLang="ja-JP" dirty="0" smtClean="0">
              <a:latin typeface="HG丸ｺﾞｼｯｸM-PRO" panose="020F0600000000000000" pitchFamily="50" charset="-128"/>
              <a:ea typeface="HG丸ｺﾞｼｯｸM-PRO" panose="020F0600000000000000" pitchFamily="50" charset="-128"/>
            </a:endParaRPr>
          </a:p>
          <a:p>
            <a:pPr>
              <a:lnSpc>
                <a:spcPct val="120000"/>
              </a:lnSpc>
            </a:pPr>
            <a:r>
              <a:rPr lang="ja-JP" altLang="en-US" dirty="0">
                <a:latin typeface="HG丸ｺﾞｼｯｸM-PRO" panose="020F0600000000000000" pitchFamily="50" charset="-128"/>
                <a:ea typeface="HG丸ｺﾞｼｯｸM-PRO" panose="020F0600000000000000" pitchFamily="50" charset="-128"/>
              </a:rPr>
              <a:t>　</a:t>
            </a:r>
            <a:r>
              <a:rPr lang="en-US" altLang="ja-JP" dirty="0">
                <a:latin typeface="HG丸ｺﾞｼｯｸM-PRO" panose="020F0600000000000000" pitchFamily="50" charset="-128"/>
                <a:ea typeface="HG丸ｺﾞｼｯｸM-PRO" panose="020F0600000000000000" pitchFamily="50" charset="-128"/>
              </a:rPr>
              <a:t>1997</a:t>
            </a:r>
            <a:r>
              <a:rPr lang="ja-JP" altLang="en-US" dirty="0">
                <a:latin typeface="HG丸ｺﾞｼｯｸM-PRO" panose="020F0600000000000000" pitchFamily="50" charset="-128"/>
                <a:ea typeface="HG丸ｺﾞｼｯｸM-PRO" panose="020F0600000000000000" pitchFamily="50" charset="-128"/>
              </a:rPr>
              <a:t>年、名護市で米軍ヘリポート基地建設に対する住民投票が行われました。当時、教員をしていた上野さんは、住民投票に行くよう呼びかける運動をしていると、「あんたたち公務員はめぐまれているからそんなことができる」と追い返されることもしばしばあったそうです。それでも、家の中から子どもが飛び出してきて、「おっかぁ、戦争がはじまったら、</a:t>
            </a:r>
            <a:r>
              <a:rPr lang="ja-JP" altLang="en-US" dirty="0" err="1">
                <a:latin typeface="HG丸ｺﾞｼｯｸM-PRO" panose="020F0600000000000000" pitchFamily="50" charset="-128"/>
                <a:ea typeface="HG丸ｺﾞｼｯｸM-PRO" panose="020F0600000000000000" pitchFamily="50" charset="-128"/>
              </a:rPr>
              <a:t>あ</a:t>
            </a:r>
            <a:r>
              <a:rPr lang="ja-JP" altLang="en-US" dirty="0">
                <a:latin typeface="HG丸ｺﾞｼｯｸM-PRO" panose="020F0600000000000000" pitchFamily="50" charset="-128"/>
                <a:ea typeface="HG丸ｺﾞｼｯｸM-PRO" panose="020F0600000000000000" pitchFamily="50" charset="-128"/>
              </a:rPr>
              <a:t>かんやろ！」とさけんだ出来事があり、明日の糧のために基地反対と言えない人たちに代わってでも頑張らなければと思ったそうです</a:t>
            </a:r>
            <a:r>
              <a:rPr lang="ja-JP" altLang="en-US" dirty="0" smtClean="0">
                <a:latin typeface="HG丸ｺﾞｼｯｸM-PRO" panose="020F0600000000000000" pitchFamily="50" charset="-128"/>
                <a:ea typeface="HG丸ｺﾞｼｯｸM-PRO" panose="020F0600000000000000" pitchFamily="50" charset="-128"/>
              </a:rPr>
              <a:t>。</a:t>
            </a:r>
            <a:endParaRPr lang="en-US" altLang="ja-JP" dirty="0" smtClean="0">
              <a:latin typeface="HG丸ｺﾞｼｯｸM-PRO" panose="020F0600000000000000" pitchFamily="50" charset="-128"/>
              <a:ea typeface="HG丸ｺﾞｼｯｸM-PRO" panose="020F0600000000000000" pitchFamily="50" charset="-128"/>
            </a:endParaRPr>
          </a:p>
          <a:p>
            <a:pPr>
              <a:lnSpc>
                <a:spcPct val="120000"/>
              </a:lnSpc>
            </a:pPr>
            <a:r>
              <a:rPr lang="ja-JP" altLang="en-US" dirty="0">
                <a:latin typeface="HG丸ｺﾞｼｯｸM-PRO" panose="020F0600000000000000" pitchFamily="50" charset="-128"/>
                <a:ea typeface="HG丸ｺﾞｼｯｸM-PRO" panose="020F0600000000000000" pitchFamily="50" charset="-128"/>
              </a:rPr>
              <a:t>　稲嶺ススムさんが名護市長になって、政府は即座に「基地再編交付金」</a:t>
            </a:r>
            <a:r>
              <a:rPr lang="ja-JP" altLang="en-US" dirty="0" smtClean="0">
                <a:latin typeface="HG丸ｺﾞｼｯｸM-PRO" panose="020F0600000000000000" pitchFamily="50" charset="-128"/>
                <a:ea typeface="HG丸ｺﾞｼｯｸM-PRO" panose="020F0600000000000000" pitchFamily="50" charset="-128"/>
              </a:rPr>
              <a:t>の</a:t>
            </a:r>
            <a:r>
              <a:rPr lang="en-US" altLang="ja-JP" dirty="0" smtClean="0">
                <a:latin typeface="HG丸ｺﾞｼｯｸM-PRO" panose="020F0600000000000000" pitchFamily="50" charset="-128"/>
                <a:ea typeface="HG丸ｺﾞｼｯｸM-PRO" panose="020F0600000000000000" pitchFamily="50" charset="-128"/>
              </a:rPr>
              <a:t>0</a:t>
            </a:r>
            <a:r>
              <a:rPr lang="ja-JP" altLang="en-US" dirty="0">
                <a:latin typeface="HG丸ｺﾞｼｯｸM-PRO" panose="020F0600000000000000" pitchFamily="50" charset="-128"/>
                <a:ea typeface="HG丸ｺﾞｼｯｸM-PRO" panose="020F0600000000000000" pitchFamily="50" charset="-128"/>
              </a:rPr>
              <a:t>円回答をしました</a:t>
            </a:r>
            <a:r>
              <a:rPr lang="ja-JP" altLang="en-US" dirty="0" smtClean="0">
                <a:latin typeface="HG丸ｺﾞｼｯｸM-PRO" panose="020F0600000000000000" pitchFamily="50" charset="-128"/>
                <a:ea typeface="HG丸ｺﾞｼｯｸM-PRO" panose="020F0600000000000000" pitchFamily="50" charset="-128"/>
              </a:rPr>
              <a:t>。「基地</a:t>
            </a:r>
            <a:r>
              <a:rPr lang="ja-JP" altLang="en-US" dirty="0">
                <a:latin typeface="HG丸ｺﾞｼｯｸM-PRO" panose="020F0600000000000000" pitchFamily="50" charset="-128"/>
                <a:ea typeface="HG丸ｺﾞｼｯｸM-PRO" panose="020F0600000000000000" pitchFamily="50" charset="-128"/>
              </a:rPr>
              <a:t>で経済が</a:t>
            </a:r>
            <a:r>
              <a:rPr lang="ja-JP" altLang="en-US" dirty="0" smtClean="0">
                <a:latin typeface="HG丸ｺﾞｼｯｸM-PRO" panose="020F0600000000000000" pitchFamily="50" charset="-128"/>
                <a:ea typeface="HG丸ｺﾞｼｯｸM-PRO" panose="020F0600000000000000" pitchFamily="50" charset="-128"/>
              </a:rPr>
              <a:t>潤う」と</a:t>
            </a:r>
            <a:r>
              <a:rPr lang="ja-JP" altLang="en-US" dirty="0">
                <a:latin typeface="HG丸ｺﾞｼｯｸM-PRO" panose="020F0600000000000000" pitchFamily="50" charset="-128"/>
                <a:ea typeface="HG丸ｺﾞｼｯｸM-PRO" panose="020F0600000000000000" pitchFamily="50" charset="-128"/>
              </a:rPr>
              <a:t>一般的に言われていますが、交付金がゼロになっても、稲嶺市長は公約どおりに学校のトイレを改築し、クーラーの設置をすることができました。経済的にいきづまるということがなかったのは何故か。</a:t>
            </a:r>
          </a:p>
          <a:p>
            <a:pPr>
              <a:lnSpc>
                <a:spcPct val="120000"/>
              </a:lnSpc>
            </a:pPr>
            <a:r>
              <a:rPr lang="ja-JP" altLang="en-US" dirty="0">
                <a:latin typeface="HG丸ｺﾞｼｯｸM-PRO" panose="020F0600000000000000" pitchFamily="50" charset="-128"/>
                <a:ea typeface="HG丸ｺﾞｼｯｸM-PRO" panose="020F0600000000000000" pitchFamily="50" charset="-128"/>
              </a:rPr>
              <a:t>　改築ひとつをとっても、大手に一括して任すのではなく、市内の業者に依頼して仕事と収入が増えるようにしました。給食も地産地消で作り、地元産業を支えました。次年度予算を必ず公開し、たてわりで予算要求を提出させて割り振るのではなく、それぞれの課で必要な事業のプレゼンをさせて決めるという方法にしました。市役所の現場では整えなければならない書類が増えて大変になり、不満も出たことがあるそうですが、それでも頑固に公約を守り通して、知恵と努力の予算編成をした結果なのです</a:t>
            </a:r>
            <a:r>
              <a:rPr lang="ja-JP" altLang="en-US" dirty="0" smtClean="0">
                <a:latin typeface="HG丸ｺﾞｼｯｸM-PRO" panose="020F0600000000000000" pitchFamily="50" charset="-128"/>
                <a:ea typeface="HG丸ｺﾞｼｯｸM-PRO" panose="020F0600000000000000" pitchFamily="50" charset="-128"/>
              </a:rPr>
              <a:t>。</a:t>
            </a:r>
            <a:endParaRPr lang="en-US" altLang="ja-JP" dirty="0" smtClean="0">
              <a:latin typeface="HG丸ｺﾞｼｯｸM-PRO" panose="020F0600000000000000" pitchFamily="50" charset="-128"/>
              <a:ea typeface="HG丸ｺﾞｼｯｸM-PRO" panose="020F0600000000000000" pitchFamily="50" charset="-128"/>
            </a:endParaRPr>
          </a:p>
          <a:p>
            <a:pPr>
              <a:lnSpc>
                <a:spcPct val="120000"/>
              </a:lnSpc>
            </a:pPr>
            <a:r>
              <a:rPr lang="ja-JP" altLang="en-US" dirty="0">
                <a:latin typeface="HG丸ｺﾞｼｯｸM-PRO" panose="020F0600000000000000" pitchFamily="50" charset="-128"/>
                <a:ea typeface="HG丸ｺﾞｼｯｸM-PRO" panose="020F0600000000000000" pitchFamily="50" charset="-128"/>
              </a:rPr>
              <a:t>　辺野古新基地建設の問題で、沖縄県下の自治体の力関係は厳しい状況です。稲嶺さんは、名護市は地元であることとともに、翁長知事をひとりにしてはいけないという思いがあるそうです。</a:t>
            </a:r>
          </a:p>
          <a:p>
            <a:pPr>
              <a:lnSpc>
                <a:spcPct val="120000"/>
              </a:lnSpc>
            </a:pPr>
            <a:r>
              <a:rPr lang="ja-JP" altLang="en-US" dirty="0">
                <a:latin typeface="HG丸ｺﾞｼｯｸM-PRO" panose="020F0600000000000000" pitchFamily="50" charset="-128"/>
                <a:ea typeface="HG丸ｺﾞｼｯｸM-PRO" panose="020F0600000000000000" pitchFamily="50" charset="-128"/>
              </a:rPr>
              <a:t>　基地建設推進派はとにかく稲嶺市政をつぶそうと、躍起になっています。嘘をばらまき、大金を使って攻撃をかけてきます。負けてはいられません</a:t>
            </a:r>
            <a:r>
              <a:rPr lang="ja-JP" altLang="en-US" dirty="0" smtClean="0">
                <a:latin typeface="HG丸ｺﾞｼｯｸM-PRO" panose="020F0600000000000000" pitchFamily="50" charset="-128"/>
                <a:ea typeface="HG丸ｺﾞｼｯｸM-PRO" panose="020F0600000000000000" pitchFamily="50" charset="-128"/>
              </a:rPr>
              <a:t>。</a:t>
            </a:r>
            <a:endParaRPr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907940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t="3037" r="668" b="31382"/>
          <a:stretch/>
        </p:blipFill>
        <p:spPr>
          <a:xfrm>
            <a:off x="1643391" y="520121"/>
            <a:ext cx="8125017" cy="4023225"/>
          </a:xfrm>
          <a:prstGeom prst="rect">
            <a:avLst/>
          </a:prstGeom>
        </p:spPr>
      </p:pic>
      <p:sp>
        <p:nvSpPr>
          <p:cNvPr id="2" name="タイトル 1"/>
          <p:cNvSpPr>
            <a:spLocks noGrp="1"/>
          </p:cNvSpPr>
          <p:nvPr>
            <p:ph type="title"/>
          </p:nvPr>
        </p:nvSpPr>
        <p:spPr>
          <a:xfrm>
            <a:off x="719403" y="4863677"/>
            <a:ext cx="6528725" cy="566738"/>
          </a:xfrm>
          <a:noFill/>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ja-JP" altLang="en-US" sz="3200" spc="50" dirty="0">
                <a:ln w="11430"/>
                <a:effectLst>
                  <a:outerShdw blurRad="76200" dist="50800" dir="5400000" algn="tl" rotWithShape="0">
                    <a:srgbClr val="000000">
                      <a:alpha val="65000"/>
                    </a:srgbClr>
                  </a:outerShdw>
                </a:effectLst>
                <a:latin typeface="HGP創英角ｺﾞｼｯｸUB" panose="020B0900000000000000" pitchFamily="50" charset="-128"/>
                <a:ea typeface="HGP創英角ｺﾞｼｯｸUB" panose="020B0900000000000000" pitchFamily="50" charset="-128"/>
              </a:rPr>
              <a:t>稲嶺ススム  必勝！</a:t>
            </a:r>
            <a:endParaRPr kumimoji="1" lang="ja-JP" altLang="en-US" sz="3200" spc="50" dirty="0">
              <a:ln w="11430"/>
              <a:effectLst>
                <a:outerShdw blurRad="76200" dist="50800" dir="5400000" algn="tl" rotWithShape="0">
                  <a:srgbClr val="000000">
                    <a:alpha val="65000"/>
                  </a:srgbClr>
                </a:outerShdw>
              </a:effectLst>
              <a:latin typeface="HGP創英角ｺﾞｼｯｸUB" panose="020B0900000000000000" pitchFamily="50" charset="-128"/>
              <a:ea typeface="HGP創英角ｺﾞｼｯｸUB" panose="020B0900000000000000" pitchFamily="50" charset="-128"/>
            </a:endParaRPr>
          </a:p>
        </p:txBody>
      </p:sp>
      <p:sp>
        <p:nvSpPr>
          <p:cNvPr id="4" name="テキスト プレースホルダー 3"/>
          <p:cNvSpPr>
            <a:spLocks noGrp="1"/>
          </p:cNvSpPr>
          <p:nvPr>
            <p:ph type="body" sz="half" idx="2"/>
          </p:nvPr>
        </p:nvSpPr>
        <p:spPr>
          <a:xfrm>
            <a:off x="239349" y="5509821"/>
            <a:ext cx="7776864" cy="726976"/>
          </a:xfrm>
        </p:spPr>
        <p:txBody>
          <a:bodyPr>
            <a:normAutofit/>
          </a:bodyPr>
          <a:lstStyle/>
          <a:p>
            <a:pPr algn="ctr"/>
            <a:r>
              <a:rPr kumimoji="1" lang="ja-JP" altLang="en-US" sz="3200" b="1" dirty="0"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ＤＦＰPOP1体W12" panose="040B0C00010101010101" pitchFamily="50" charset="-128"/>
                <a:ea typeface="ＤＦＰPOP1体W12" panose="040B0C00010101010101" pitchFamily="50" charset="-128"/>
              </a:rPr>
              <a:t>民主主義から平和はうまれる</a:t>
            </a:r>
            <a:endParaRPr kumimoji="1" lang="ja-JP" altLang="en-US" sz="3200" b="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ＤＦＰPOP1体W12" panose="040B0C00010101010101" pitchFamily="50" charset="-128"/>
              <a:ea typeface="ＤＦＰPOP1体W12" panose="040B0C00010101010101" pitchFamily="50" charset="-128"/>
            </a:endParaRPr>
          </a:p>
        </p:txBody>
      </p:sp>
      <p:sp>
        <p:nvSpPr>
          <p:cNvPr id="7" name="角丸四角形吹き出し 6"/>
          <p:cNvSpPr/>
          <p:nvPr/>
        </p:nvSpPr>
        <p:spPr>
          <a:xfrm>
            <a:off x="7824192" y="4869160"/>
            <a:ext cx="3840427" cy="1224136"/>
          </a:xfrm>
          <a:prstGeom prst="wedgeRoundRectCallout">
            <a:avLst>
              <a:gd name="adj1" fmla="val -88983"/>
              <a:gd name="adj2" fmla="val -12838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8112224" y="4973397"/>
            <a:ext cx="3312368" cy="1015663"/>
          </a:xfrm>
          <a:prstGeom prst="rect">
            <a:avLst/>
          </a:prstGeom>
          <a:noFill/>
        </p:spPr>
        <p:txBody>
          <a:bodyPr wrap="square" rtlCol="0">
            <a:spAutoFit/>
          </a:bodyPr>
          <a:lstStyle/>
          <a:p>
            <a:r>
              <a:rPr lang="ja-JP" altLang="en-US" sz="1200" dirty="0">
                <a:latin typeface="HG丸ｺﾞｼｯｸM-PRO" panose="020F0600000000000000" pitchFamily="50" charset="-128"/>
                <a:ea typeface="HG丸ｺﾞｼｯｸM-PRO" panose="020F0600000000000000" pitchFamily="50" charset="-128"/>
              </a:rPr>
              <a:t>この</a:t>
            </a:r>
            <a:r>
              <a:rPr lang="ja-JP" altLang="en-US" sz="1200" dirty="0" smtClean="0">
                <a:latin typeface="HG丸ｺﾞｼｯｸM-PRO" panose="020F0600000000000000" pitchFamily="50" charset="-128"/>
                <a:ea typeface="HG丸ｺﾞｼｯｸM-PRO" panose="020F0600000000000000" pitchFamily="50" charset="-128"/>
              </a:rPr>
              <a:t>パンフレット（辺野古新基地建設の問題点や、大浦湾の自然について書かれています）は名護市の「ふるさと納税」で作られました。納税してくださった全国の方へのお礼として、無料で配布しています。</a:t>
            </a:r>
            <a:endParaRPr kumimoji="1" lang="ja-JP" altLang="en-US" sz="1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529256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67854" y="685799"/>
            <a:ext cx="5222631" cy="1213339"/>
          </a:xfrm>
        </p:spPr>
        <p:txBody>
          <a:bodyPr>
            <a:noAutofit/>
          </a:bodyPr>
          <a:lstStyle/>
          <a:p>
            <a:r>
              <a:rPr kumimoji="1" lang="ja-JP" altLang="en-US" sz="3200" dirty="0" smtClean="0"/>
              <a:t>参加者は稲嶺必勝のために託されたカンパを手渡す</a:t>
            </a:r>
            <a:endParaRPr kumimoji="1" lang="ja-JP" altLang="en-US" sz="32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08" y="586952"/>
            <a:ext cx="6149788" cy="4612341"/>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554" y="2328818"/>
            <a:ext cx="5360895" cy="4020671"/>
          </a:xfrm>
          <a:prstGeom prst="rect">
            <a:avLst/>
          </a:prstGeom>
        </p:spPr>
      </p:pic>
    </p:spTree>
    <p:extLst>
      <p:ext uri="{BB962C8B-B14F-4D97-AF65-F5344CB8AC3E}">
        <p14:creationId xmlns:p14="http://schemas.microsoft.com/office/powerpoint/2010/main" val="29583647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2098" y="700321"/>
            <a:ext cx="6185647" cy="4639235"/>
          </a:xfrm>
          <a:prstGeom prst="rect">
            <a:avLst/>
          </a:prstGeom>
        </p:spPr>
      </p:pic>
      <p:sp>
        <p:nvSpPr>
          <p:cNvPr id="2" name="タイトル 1"/>
          <p:cNvSpPr>
            <a:spLocks noGrp="1"/>
          </p:cNvSpPr>
          <p:nvPr>
            <p:ph type="title"/>
          </p:nvPr>
        </p:nvSpPr>
        <p:spPr>
          <a:xfrm>
            <a:off x="535756" y="845298"/>
            <a:ext cx="6652443" cy="1156446"/>
          </a:xfrm>
        </p:spPr>
        <p:txBody>
          <a:bodyPr>
            <a:normAutofit fontScale="90000"/>
          </a:bodyPr>
          <a:lstStyle/>
          <a:p>
            <a:r>
              <a:rPr kumimoji="1" lang="ja-JP" altLang="en-US" sz="4000" b="1" dirty="0" smtClean="0">
                <a:latin typeface="HGS創英角ｺﾞｼｯｸUB" panose="020B0900000000000000" pitchFamily="50" charset="-128"/>
                <a:ea typeface="HGS創英角ｺﾞｼｯｸUB" panose="020B0900000000000000" pitchFamily="50" charset="-128"/>
              </a:rPr>
              <a:t>キャンプ・シュワ</a:t>
            </a:r>
            <a:r>
              <a:rPr lang="ja-JP" altLang="en-US" sz="4000" b="1" dirty="0" smtClean="0">
                <a:latin typeface="HGS創英角ｺﾞｼｯｸUB" panose="020B0900000000000000" pitchFamily="50" charset="-128"/>
                <a:ea typeface="HGS創英角ｺﾞｼｯｸUB" panose="020B0900000000000000" pitchFamily="50" charset="-128"/>
              </a:rPr>
              <a:t>ブ</a:t>
            </a:r>
            <a:r>
              <a:rPr lang="ja-JP" altLang="en-US" sz="4000" b="1" dirty="0">
                <a:latin typeface="HGS創英角ｺﾞｼｯｸUB" panose="020B0900000000000000" pitchFamily="50" charset="-128"/>
                <a:ea typeface="HGS創英角ｺﾞｼｯｸUB" panose="020B0900000000000000" pitchFamily="50" charset="-128"/>
              </a:rPr>
              <a:t>のゲート前</a:t>
            </a:r>
            <a:endParaRPr kumimoji="1" lang="ja-JP" altLang="en-US" sz="4000" b="1" dirty="0">
              <a:latin typeface="HGS創英角ｺﾞｼｯｸUB" panose="020B0900000000000000" pitchFamily="50" charset="-128"/>
              <a:ea typeface="HGS創英角ｺﾞｼｯｸUB" panose="020B0900000000000000" pitchFamily="50" charset="-128"/>
            </a:endParaRPr>
          </a:p>
        </p:txBody>
      </p:sp>
      <p:sp>
        <p:nvSpPr>
          <p:cNvPr id="3" name="テキスト プレースホルダー 2"/>
          <p:cNvSpPr>
            <a:spLocks noGrp="1"/>
          </p:cNvSpPr>
          <p:nvPr>
            <p:ph type="body" idx="1"/>
          </p:nvPr>
        </p:nvSpPr>
        <p:spPr/>
        <p:txBody>
          <a:bodyPr/>
          <a:lstStyle/>
          <a:p>
            <a:endParaRPr kumimoji="1"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 y="2001744"/>
            <a:ext cx="5450542" cy="4087906"/>
          </a:xfrm>
          <a:prstGeom prst="rect">
            <a:avLst/>
          </a:prstGeom>
        </p:spPr>
      </p:pic>
    </p:spTree>
    <p:extLst>
      <p:ext uri="{BB962C8B-B14F-4D97-AF65-F5344CB8AC3E}">
        <p14:creationId xmlns:p14="http://schemas.microsoft.com/office/powerpoint/2010/main" val="22844585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7753" y="1796256"/>
            <a:ext cx="4549744" cy="751074"/>
          </a:xfrm>
        </p:spPr>
        <p:txBody>
          <a:bodyPr>
            <a:noAutofit/>
          </a:bodyPr>
          <a:lstStyle/>
          <a:p>
            <a:r>
              <a:rPr kumimoji="1" lang="ja-JP" altLang="en-US" sz="2800" dirty="0" smtClean="0">
                <a:latin typeface="HGPｺﾞｼｯｸE" panose="020B0900000000000000" pitchFamily="50" charset="-128"/>
                <a:ea typeface="HGPｺﾞｼｯｸE" panose="020B0900000000000000" pitchFamily="50" charset="-128"/>
              </a:rPr>
              <a:t>ゲート前</a:t>
            </a:r>
            <a:r>
              <a:rPr kumimoji="1" lang="en-US" altLang="ja-JP" sz="3600" dirty="0" smtClean="0">
                <a:latin typeface="HGPｺﾞｼｯｸE" panose="020B0900000000000000" pitchFamily="50" charset="-128"/>
                <a:ea typeface="HGPｺﾞｼｯｸE" panose="020B0900000000000000" pitchFamily="50" charset="-128"/>
              </a:rPr>
              <a:t/>
            </a:r>
            <a:br>
              <a:rPr kumimoji="1" lang="en-US" altLang="ja-JP" sz="3600" dirty="0" smtClean="0">
                <a:latin typeface="HGPｺﾞｼｯｸE" panose="020B0900000000000000" pitchFamily="50" charset="-128"/>
                <a:ea typeface="HGPｺﾞｼｯｸE" panose="020B0900000000000000" pitchFamily="50" charset="-128"/>
              </a:rPr>
            </a:br>
            <a:r>
              <a:rPr lang="ja-JP" altLang="en-US" sz="3200" dirty="0">
                <a:latin typeface="HGPｺﾞｼｯｸE" panose="020B0900000000000000" pitchFamily="50" charset="-128"/>
                <a:ea typeface="HGPｺﾞｼｯｸE" panose="020B0900000000000000" pitchFamily="50" charset="-128"/>
              </a:rPr>
              <a:t>辺野</a:t>
            </a:r>
            <a:r>
              <a:rPr lang="ja-JP" altLang="en-US" sz="3200" dirty="0" smtClean="0">
                <a:latin typeface="HGPｺﾞｼｯｸE" panose="020B0900000000000000" pitchFamily="50" charset="-128"/>
                <a:ea typeface="HGPｺﾞｼｯｸE" panose="020B0900000000000000" pitchFamily="50" charset="-128"/>
              </a:rPr>
              <a:t>古新基地建設</a:t>
            </a:r>
            <a:r>
              <a:rPr lang="ja-JP" altLang="en-US" sz="3200" dirty="0">
                <a:latin typeface="HGPｺﾞｼｯｸE" panose="020B0900000000000000" pitchFamily="50" charset="-128"/>
                <a:ea typeface="HGPｺﾞｼｯｸE" panose="020B0900000000000000" pitchFamily="50" charset="-128"/>
              </a:rPr>
              <a:t>反対</a:t>
            </a:r>
            <a:r>
              <a:rPr kumimoji="1" lang="ja-JP" altLang="en-US" sz="3200" dirty="0" smtClean="0">
                <a:latin typeface="HGPｺﾞｼｯｸE" panose="020B0900000000000000" pitchFamily="50" charset="-128"/>
                <a:ea typeface="HGPｺﾞｼｯｸE" panose="020B0900000000000000" pitchFamily="50" charset="-128"/>
              </a:rPr>
              <a:t>座り込みテント</a:t>
            </a:r>
            <a:endParaRPr kumimoji="1" lang="ja-JP" altLang="en-US" sz="3200" dirty="0">
              <a:latin typeface="HGPｺﾞｼｯｸE" panose="020B0900000000000000" pitchFamily="50" charset="-128"/>
              <a:ea typeface="HGPｺﾞｼｯｸE" panose="020B0900000000000000" pitchFamily="50" charset="-128"/>
            </a:endParaRPr>
          </a:p>
        </p:txBody>
      </p:sp>
      <p:sp>
        <p:nvSpPr>
          <p:cNvPr id="3" name="テキスト プレースホルダー 2"/>
          <p:cNvSpPr>
            <a:spLocks noGrp="1"/>
          </p:cNvSpPr>
          <p:nvPr>
            <p:ph type="body" idx="1"/>
          </p:nvPr>
        </p:nvSpPr>
        <p:spPr/>
        <p:txBody>
          <a:bodyPr/>
          <a:lstStyle/>
          <a:p>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7497" y="730156"/>
            <a:ext cx="6167717" cy="4625788"/>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802" y="2775977"/>
            <a:ext cx="4549744" cy="3412308"/>
          </a:xfrm>
          <a:prstGeom prst="rect">
            <a:avLst/>
          </a:prstGeom>
        </p:spPr>
      </p:pic>
    </p:spTree>
    <p:extLst>
      <p:ext uri="{BB962C8B-B14F-4D97-AF65-F5344CB8AC3E}">
        <p14:creationId xmlns:p14="http://schemas.microsoft.com/office/powerpoint/2010/main" val="1753358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http://www.pref.okinawa.jp/site/chijiko/kichitai/documents/map_ja.jpg"/>
          <p:cNvPicPr/>
          <p:nvPr/>
        </p:nvPicPr>
        <p:blipFill>
          <a:blip r:embed="rId2">
            <a:extLst>
              <a:ext uri="{28A0092B-C50C-407E-A947-70E740481C1C}">
                <a14:useLocalDpi xmlns:a14="http://schemas.microsoft.com/office/drawing/2010/main" val="0"/>
              </a:ext>
            </a:extLst>
          </a:blip>
          <a:srcRect/>
          <a:stretch>
            <a:fillRect/>
          </a:stretch>
        </p:blipFill>
        <p:spPr bwMode="auto">
          <a:xfrm>
            <a:off x="2864225" y="121024"/>
            <a:ext cx="6494928" cy="6736976"/>
          </a:xfrm>
          <a:prstGeom prst="rect">
            <a:avLst/>
          </a:prstGeom>
          <a:noFill/>
          <a:ln>
            <a:noFill/>
          </a:ln>
        </p:spPr>
      </p:pic>
    </p:spTree>
    <p:extLst>
      <p:ext uri="{BB962C8B-B14F-4D97-AF65-F5344CB8AC3E}">
        <p14:creationId xmlns:p14="http://schemas.microsoft.com/office/powerpoint/2010/main" val="2562157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596901" y="726141"/>
            <a:ext cx="4311275" cy="1512374"/>
          </a:xfrm>
        </p:spPr>
        <p:txBody>
          <a:bodyPr>
            <a:noAutofit/>
          </a:bodyPr>
          <a:lstStyle/>
          <a:p>
            <a:r>
              <a:rPr kumimoji="1" lang="ja-JP" altLang="en-US" sz="3200" b="1" dirty="0" smtClean="0">
                <a:solidFill>
                  <a:schemeClr val="tx1"/>
                </a:solidFill>
              </a:rPr>
              <a:t>仲間の声が託された</a:t>
            </a:r>
            <a:endParaRPr kumimoji="1" lang="en-US" altLang="ja-JP" sz="3200" b="1" dirty="0" smtClean="0">
              <a:solidFill>
                <a:schemeClr val="tx1"/>
              </a:solidFill>
            </a:endParaRPr>
          </a:p>
          <a:p>
            <a:r>
              <a:rPr kumimoji="1" lang="ja-JP" altLang="en-US" sz="3200" b="1" dirty="0" smtClean="0">
                <a:solidFill>
                  <a:schemeClr val="tx1"/>
                </a:solidFill>
              </a:rPr>
              <a:t>黄色い布をテントに</a:t>
            </a:r>
            <a:endParaRPr kumimoji="1" lang="ja-JP" altLang="en-US" sz="3200" b="1" dirty="0">
              <a:solidFill>
                <a:schemeClr val="tx1"/>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599" y="726141"/>
            <a:ext cx="6562165" cy="4921624"/>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901" y="2399880"/>
            <a:ext cx="4916393" cy="3687295"/>
          </a:xfrm>
          <a:prstGeom prst="rect">
            <a:avLst/>
          </a:prstGeom>
        </p:spPr>
      </p:pic>
    </p:spTree>
    <p:extLst>
      <p:ext uri="{BB962C8B-B14F-4D97-AF65-F5344CB8AC3E}">
        <p14:creationId xmlns:p14="http://schemas.microsoft.com/office/powerpoint/2010/main" val="2340826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2388" y="1736726"/>
            <a:ext cx="3993777" cy="2852737"/>
          </a:xfrm>
        </p:spPr>
        <p:txBody>
          <a:bodyPr>
            <a:normAutofit/>
          </a:bodyPr>
          <a:lstStyle/>
          <a:p>
            <a:r>
              <a:rPr kumimoji="1" lang="ja-JP" altLang="en-US" sz="4400" dirty="0" smtClean="0">
                <a:latin typeface="HGP創英角ｺﾞｼｯｸUB" panose="020B0900000000000000" pitchFamily="50" charset="-128"/>
                <a:ea typeface="HGP創英角ｺﾞｼｯｸUB" panose="020B0900000000000000" pitchFamily="50" charset="-128"/>
              </a:rPr>
              <a:t>戦車陸揚げの</a:t>
            </a:r>
            <a:r>
              <a:rPr kumimoji="1" lang="en-US" altLang="ja-JP" sz="4400" dirty="0" smtClean="0">
                <a:latin typeface="HGP創英角ｺﾞｼｯｸUB" panose="020B0900000000000000" pitchFamily="50" charset="-128"/>
                <a:ea typeface="HGP創英角ｺﾞｼｯｸUB" panose="020B0900000000000000" pitchFamily="50" charset="-128"/>
              </a:rPr>
              <a:t/>
            </a:r>
            <a:br>
              <a:rPr kumimoji="1" lang="en-US" altLang="ja-JP" sz="4400" dirty="0" smtClean="0">
                <a:latin typeface="HGP創英角ｺﾞｼｯｸUB" panose="020B0900000000000000" pitchFamily="50" charset="-128"/>
                <a:ea typeface="HGP創英角ｺﾞｼｯｸUB" panose="020B0900000000000000" pitchFamily="50" charset="-128"/>
              </a:rPr>
            </a:br>
            <a:r>
              <a:rPr kumimoji="1" lang="ja-JP" altLang="en-US" sz="4400" dirty="0" smtClean="0">
                <a:latin typeface="HGP創英角ｺﾞｼｯｸUB" panose="020B0900000000000000" pitchFamily="50" charset="-128"/>
                <a:ea typeface="HGP創英角ｺﾞｼｯｸUB" panose="020B0900000000000000" pitchFamily="50" charset="-128"/>
              </a:rPr>
              <a:t>ための浜</a:t>
            </a:r>
            <a:endParaRPr kumimoji="1" lang="ja-JP" altLang="en-US" sz="4400" dirty="0">
              <a:latin typeface="HGP創英角ｺﾞｼｯｸUB" panose="020B0900000000000000" pitchFamily="50" charset="-128"/>
              <a:ea typeface="HGP創英角ｺﾞｼｯｸUB" panose="020B0900000000000000" pitchFamily="50" charset="-128"/>
            </a:endParaRPr>
          </a:p>
        </p:txBody>
      </p:sp>
      <p:sp>
        <p:nvSpPr>
          <p:cNvPr id="3" name="テキスト プレースホルダー 2"/>
          <p:cNvSpPr>
            <a:spLocks noGrp="1"/>
          </p:cNvSpPr>
          <p:nvPr>
            <p:ph type="body" idx="1"/>
          </p:nvPr>
        </p:nvSpPr>
        <p:spPr>
          <a:xfrm>
            <a:off x="831849" y="4589463"/>
            <a:ext cx="2866091" cy="1500187"/>
          </a:xfrm>
        </p:spPr>
        <p:txBody>
          <a:bodyPr/>
          <a:lstStyle/>
          <a:p>
            <a:r>
              <a:rPr kumimoji="1" lang="ja-JP" altLang="en-US" dirty="0" smtClean="0">
                <a:solidFill>
                  <a:schemeClr val="tx1"/>
                </a:solidFill>
              </a:rPr>
              <a:t>車窓から</a:t>
            </a:r>
            <a:endParaRPr kumimoji="1" lang="ja-JP" altLang="en-US" dirty="0">
              <a:solidFill>
                <a:schemeClr val="tx1"/>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3093" y="884143"/>
            <a:ext cx="7212106" cy="5409080"/>
          </a:xfrm>
          <a:prstGeom prst="rect">
            <a:avLst/>
          </a:prstGeom>
        </p:spPr>
      </p:pic>
    </p:spTree>
    <p:extLst>
      <p:ext uri="{BB962C8B-B14F-4D97-AF65-F5344CB8AC3E}">
        <p14:creationId xmlns:p14="http://schemas.microsoft.com/office/powerpoint/2010/main" val="334229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1849" y="1709738"/>
            <a:ext cx="3646022" cy="2364721"/>
          </a:xfrm>
        </p:spPr>
        <p:txBody>
          <a:bodyPr>
            <a:normAutofit/>
          </a:bodyPr>
          <a:lstStyle/>
          <a:p>
            <a:r>
              <a:rPr kumimoji="1" lang="ja-JP" altLang="en-US" sz="3600" dirty="0" smtClean="0">
                <a:latin typeface="HG創英角ｺﾞｼｯｸUB" panose="020B0909000000000000" pitchFamily="49" charset="-128"/>
                <a:ea typeface="HG創英角ｺﾞｼｯｸUB" panose="020B0909000000000000" pitchFamily="49" charset="-128"/>
              </a:rPr>
              <a:t>思いやり予算で最初に作られた戦車のための</a:t>
            </a:r>
            <a:r>
              <a:rPr kumimoji="1" lang="en-US" altLang="ja-JP" sz="3600" dirty="0" smtClean="0">
                <a:latin typeface="HG創英角ｺﾞｼｯｸUB" panose="020B0909000000000000" pitchFamily="49" charset="-128"/>
                <a:ea typeface="HG創英角ｺﾞｼｯｸUB" panose="020B0909000000000000" pitchFamily="49" charset="-128"/>
              </a:rPr>
              <a:t/>
            </a:r>
            <a:br>
              <a:rPr kumimoji="1" lang="en-US" altLang="ja-JP" sz="3600" dirty="0" smtClean="0">
                <a:latin typeface="HG創英角ｺﾞｼｯｸUB" panose="020B0909000000000000" pitchFamily="49" charset="-128"/>
                <a:ea typeface="HG創英角ｺﾞｼｯｸUB" panose="020B0909000000000000" pitchFamily="49" charset="-128"/>
              </a:rPr>
            </a:br>
            <a:r>
              <a:rPr kumimoji="1" lang="ja-JP" altLang="en-US" sz="3600" dirty="0" smtClean="0">
                <a:latin typeface="HG創英角ｺﾞｼｯｸUB" panose="020B0909000000000000" pitchFamily="49" charset="-128"/>
                <a:ea typeface="HG創英角ｺﾞｼｯｸUB" panose="020B0909000000000000" pitchFamily="49" charset="-128"/>
              </a:rPr>
              <a:t>陸橋</a:t>
            </a:r>
            <a:endParaRPr kumimoji="1" lang="ja-JP" altLang="en-US" sz="3600" dirty="0">
              <a:latin typeface="HG創英角ｺﾞｼｯｸUB" panose="020B0909000000000000" pitchFamily="49" charset="-128"/>
              <a:ea typeface="HG創英角ｺﾞｼｯｸUB" panose="020B0909000000000000" pitchFamily="49" charset="-128"/>
            </a:endParaRPr>
          </a:p>
        </p:txBody>
      </p:sp>
      <p:sp>
        <p:nvSpPr>
          <p:cNvPr id="3" name="テキスト プレースホルダー 2"/>
          <p:cNvSpPr>
            <a:spLocks noGrp="1"/>
          </p:cNvSpPr>
          <p:nvPr>
            <p:ph type="body" idx="1"/>
          </p:nvPr>
        </p:nvSpPr>
        <p:spPr>
          <a:xfrm>
            <a:off x="831850" y="4562475"/>
            <a:ext cx="3081244" cy="1500187"/>
          </a:xfrm>
        </p:spPr>
        <p:txBody>
          <a:bodyPr>
            <a:normAutofit fontScale="92500" lnSpcReduction="20000"/>
          </a:bodyPr>
          <a:lstStyle/>
          <a:p>
            <a:r>
              <a:rPr kumimoji="1" lang="ja-JP" altLang="en-US" b="1" dirty="0" smtClean="0">
                <a:solidFill>
                  <a:schemeClr val="tx1"/>
                </a:solidFill>
              </a:rPr>
              <a:t>建設費</a:t>
            </a:r>
            <a:r>
              <a:rPr kumimoji="1" lang="en-US" altLang="ja-JP" b="1" dirty="0" smtClean="0">
                <a:solidFill>
                  <a:schemeClr val="tx1"/>
                </a:solidFill>
              </a:rPr>
              <a:t>3</a:t>
            </a:r>
            <a:r>
              <a:rPr kumimoji="1" lang="ja-JP" altLang="en-US" b="1" dirty="0" smtClean="0">
                <a:solidFill>
                  <a:schemeClr val="tx1"/>
                </a:solidFill>
              </a:rPr>
              <a:t>億円。</a:t>
            </a:r>
            <a:endParaRPr kumimoji="1" lang="en-US" altLang="ja-JP" b="1" dirty="0" smtClean="0">
              <a:solidFill>
                <a:schemeClr val="tx1"/>
              </a:solidFill>
            </a:endParaRPr>
          </a:p>
          <a:p>
            <a:r>
              <a:rPr lang="ja-JP" altLang="en-US" b="1" dirty="0" smtClean="0">
                <a:solidFill>
                  <a:schemeClr val="tx1"/>
                </a:solidFill>
              </a:rPr>
              <a:t>しかし、</a:t>
            </a:r>
            <a:endParaRPr lang="en-US" altLang="ja-JP" b="1" dirty="0" smtClean="0">
              <a:solidFill>
                <a:schemeClr val="tx1"/>
              </a:solidFill>
            </a:endParaRPr>
          </a:p>
          <a:p>
            <a:r>
              <a:rPr lang="ja-JP" altLang="en-US" b="1" dirty="0" smtClean="0">
                <a:solidFill>
                  <a:schemeClr val="tx1"/>
                </a:solidFill>
              </a:rPr>
              <a:t>ほとんど</a:t>
            </a:r>
            <a:endParaRPr lang="en-US" altLang="ja-JP" b="1" dirty="0" smtClean="0">
              <a:solidFill>
                <a:schemeClr val="tx1"/>
              </a:solidFill>
            </a:endParaRPr>
          </a:p>
          <a:p>
            <a:r>
              <a:rPr lang="ja-JP" altLang="en-US" b="1" dirty="0" smtClean="0">
                <a:solidFill>
                  <a:schemeClr val="tx1"/>
                </a:solidFill>
              </a:rPr>
              <a:t>使われていない。</a:t>
            </a:r>
            <a:endParaRPr kumimoji="1" lang="ja-JP" altLang="en-US" b="1" dirty="0">
              <a:solidFill>
                <a:schemeClr val="tx1"/>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6674" y="1139638"/>
            <a:ext cx="7212106" cy="5409080"/>
          </a:xfrm>
          <a:prstGeom prst="rect">
            <a:avLst/>
          </a:prstGeom>
        </p:spPr>
      </p:pic>
    </p:spTree>
    <p:extLst>
      <p:ext uri="{BB962C8B-B14F-4D97-AF65-F5344CB8AC3E}">
        <p14:creationId xmlns:p14="http://schemas.microsoft.com/office/powerpoint/2010/main" val="17909731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9954" y="0"/>
            <a:ext cx="5408246" cy="2702859"/>
          </a:xfrm>
        </p:spPr>
        <p:txBody>
          <a:bodyPr>
            <a:noAutofit/>
          </a:bodyPr>
          <a:lstStyle/>
          <a:p>
            <a:r>
              <a:rPr lang="ja-JP" altLang="en-US" sz="4000" b="1" dirty="0">
                <a:latin typeface="HGS創英角ｺﾞｼｯｸUB" panose="020B0900000000000000" pitchFamily="50" charset="-128"/>
                <a:ea typeface="HGS創英角ｺﾞｼｯｸUB" panose="020B0900000000000000" pitchFamily="50" charset="-128"/>
              </a:rPr>
              <a:t>うるま市米軍属</a:t>
            </a:r>
            <a:r>
              <a:rPr lang="ja-JP" altLang="en-US" sz="4000" b="1" dirty="0" smtClean="0">
                <a:latin typeface="HGS創英角ｺﾞｼｯｸUB" panose="020B0900000000000000" pitchFamily="50" charset="-128"/>
                <a:ea typeface="HGS創英角ｺﾞｼｯｸUB" panose="020B0900000000000000" pitchFamily="50" charset="-128"/>
              </a:rPr>
              <a:t>暴行</a:t>
            </a:r>
            <a:r>
              <a:rPr lang="en-US" altLang="ja-JP" sz="4000" b="1" dirty="0" smtClean="0">
                <a:latin typeface="HGS創英角ｺﾞｼｯｸUB" panose="020B0900000000000000" pitchFamily="50" charset="-128"/>
                <a:ea typeface="HGS創英角ｺﾞｼｯｸUB" panose="020B0900000000000000" pitchFamily="50" charset="-128"/>
              </a:rPr>
              <a:t/>
            </a:r>
            <a:br>
              <a:rPr lang="en-US" altLang="ja-JP" sz="4000" b="1" dirty="0" smtClean="0">
                <a:latin typeface="HGS創英角ｺﾞｼｯｸUB" panose="020B0900000000000000" pitchFamily="50" charset="-128"/>
                <a:ea typeface="HGS創英角ｺﾞｼｯｸUB" panose="020B0900000000000000" pitchFamily="50" charset="-128"/>
              </a:rPr>
            </a:br>
            <a:r>
              <a:rPr lang="ja-JP" altLang="en-US" sz="4000" b="1" dirty="0" smtClean="0">
                <a:latin typeface="HGS創英角ｺﾞｼｯｸUB" panose="020B0900000000000000" pitchFamily="50" charset="-128"/>
                <a:ea typeface="HGS創英角ｺﾞｼｯｸUB" panose="020B0900000000000000" pitchFamily="50" charset="-128"/>
              </a:rPr>
              <a:t>殺人事件遺体遺棄現場</a:t>
            </a:r>
            <a:r>
              <a:rPr lang="en-US" altLang="ja-JP" sz="4000" b="1" dirty="0" smtClean="0">
                <a:latin typeface="HGS創英角ｺﾞｼｯｸUB" panose="020B0900000000000000" pitchFamily="50" charset="-128"/>
                <a:ea typeface="HGS創英角ｺﾞｼｯｸUB" panose="020B0900000000000000" pitchFamily="50" charset="-128"/>
              </a:rPr>
              <a:t/>
            </a:r>
            <a:br>
              <a:rPr lang="en-US" altLang="ja-JP" sz="4000" b="1" dirty="0" smtClean="0">
                <a:latin typeface="HGS創英角ｺﾞｼｯｸUB" panose="020B0900000000000000" pitchFamily="50" charset="-128"/>
                <a:ea typeface="HGS創英角ｺﾞｼｯｸUB" panose="020B0900000000000000" pitchFamily="50" charset="-128"/>
              </a:rPr>
            </a:br>
            <a:r>
              <a:rPr lang="ja-JP" altLang="en-US" sz="4000" b="1" dirty="0" smtClean="0">
                <a:latin typeface="HGS創英角ｺﾞｼｯｸUB" panose="020B0900000000000000" pitchFamily="50" charset="-128"/>
                <a:ea typeface="HGS創英角ｺﾞｼｯｸUB" panose="020B0900000000000000" pitchFamily="50" charset="-128"/>
              </a:rPr>
              <a:t>慰霊</a:t>
            </a:r>
            <a:r>
              <a:rPr lang="ja-JP" altLang="en-US" sz="4000" b="1" dirty="0">
                <a:latin typeface="HGS創英角ｺﾞｼｯｸUB" panose="020B0900000000000000" pitchFamily="50" charset="-128"/>
                <a:ea typeface="HGS創英角ｺﾞｼｯｸUB" panose="020B0900000000000000" pitchFamily="50" charset="-128"/>
              </a:rPr>
              <a:t>・献花</a:t>
            </a:r>
            <a:br>
              <a:rPr lang="ja-JP" altLang="en-US" sz="4000" b="1" dirty="0">
                <a:latin typeface="HGS創英角ｺﾞｼｯｸUB" panose="020B0900000000000000" pitchFamily="50" charset="-128"/>
                <a:ea typeface="HGS創英角ｺﾞｼｯｸUB" panose="020B0900000000000000" pitchFamily="50" charset="-128"/>
              </a:rPr>
            </a:br>
            <a:endParaRPr kumimoji="1" lang="ja-JP" altLang="en-US" sz="4000" b="1" dirty="0">
              <a:latin typeface="HGS創英角ｺﾞｼｯｸUB" panose="020B0900000000000000" pitchFamily="50" charset="-128"/>
              <a:ea typeface="HGS創英角ｺﾞｼｯｸUB" panose="020B0900000000000000" pitchFamily="50" charset="-128"/>
            </a:endParaRPr>
          </a:p>
        </p:txBody>
      </p:sp>
      <p:sp>
        <p:nvSpPr>
          <p:cNvPr id="3" name="テキスト プレースホルダー 2"/>
          <p:cNvSpPr>
            <a:spLocks noGrp="1"/>
          </p:cNvSpPr>
          <p:nvPr>
            <p:ph type="body" idx="1"/>
          </p:nvPr>
        </p:nvSpPr>
        <p:spPr>
          <a:xfrm>
            <a:off x="6646985" y="4211394"/>
            <a:ext cx="4639235" cy="1213460"/>
          </a:xfrm>
        </p:spPr>
        <p:txBody>
          <a:bodyPr>
            <a:normAutofit fontScale="85000" lnSpcReduction="20000"/>
          </a:bodyPr>
          <a:lstStyle/>
          <a:p>
            <a:r>
              <a:rPr lang="en-US" altLang="ja-JP" dirty="0">
                <a:solidFill>
                  <a:schemeClr val="tx1"/>
                </a:solidFill>
              </a:rPr>
              <a:t>2016</a:t>
            </a:r>
            <a:r>
              <a:rPr lang="ja-JP" altLang="en-US" dirty="0">
                <a:solidFill>
                  <a:schemeClr val="tx1"/>
                </a:solidFill>
              </a:rPr>
              <a:t>年</a:t>
            </a:r>
            <a:r>
              <a:rPr lang="en-US" altLang="ja-JP" dirty="0">
                <a:solidFill>
                  <a:schemeClr val="tx1"/>
                </a:solidFill>
              </a:rPr>
              <a:t>4</a:t>
            </a:r>
            <a:r>
              <a:rPr lang="ja-JP" altLang="en-US" dirty="0">
                <a:solidFill>
                  <a:schemeClr val="tx1"/>
                </a:solidFill>
              </a:rPr>
              <a:t>月、うるま市でウォーキング中の</a:t>
            </a:r>
            <a:r>
              <a:rPr lang="en-US" altLang="ja-JP" dirty="0">
                <a:solidFill>
                  <a:schemeClr val="tx1"/>
                </a:solidFill>
              </a:rPr>
              <a:t>20</a:t>
            </a:r>
            <a:r>
              <a:rPr lang="ja-JP" altLang="en-US" dirty="0">
                <a:solidFill>
                  <a:schemeClr val="tx1"/>
                </a:solidFill>
              </a:rPr>
              <a:t>歳女性が元米海兵隊員の軍属 に暴行・殺害</a:t>
            </a:r>
            <a:r>
              <a:rPr lang="ja-JP" altLang="en-US" dirty="0" smtClean="0">
                <a:solidFill>
                  <a:schemeClr val="tx1"/>
                </a:solidFill>
              </a:rPr>
              <a:t>された。繰り返される米国人の凶悪事件は基地があるが故の悲劇。繰り返させないことを誓う</a:t>
            </a:r>
            <a:endParaRPr kumimoji="1" lang="ja-JP" altLang="en-US" dirty="0">
              <a:solidFill>
                <a:schemeClr val="tx1"/>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7482" y="0"/>
            <a:ext cx="5498913" cy="4124185"/>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54" y="2609117"/>
            <a:ext cx="5665177" cy="4248883"/>
          </a:xfrm>
          <a:prstGeom prst="rect">
            <a:avLst/>
          </a:prstGeom>
        </p:spPr>
      </p:pic>
      <p:sp>
        <p:nvSpPr>
          <p:cNvPr id="6" name="正方形/長方形 5"/>
          <p:cNvSpPr/>
          <p:nvPr/>
        </p:nvSpPr>
        <p:spPr>
          <a:xfrm>
            <a:off x="6560640" y="5593488"/>
            <a:ext cx="5089167" cy="523220"/>
          </a:xfrm>
          <a:prstGeom prst="rect">
            <a:avLst/>
          </a:prstGeom>
        </p:spPr>
        <p:txBody>
          <a:bodyPr wrap="square">
            <a:spAutoFit/>
          </a:bodyPr>
          <a:lstStyle/>
          <a:p>
            <a:r>
              <a:rPr lang="ja-JP" altLang="en-US" sz="1400" dirty="0" smtClean="0"/>
              <a:t>殺人・強盗・放火・強姦などの米軍基地関連の凶悪犯罪は</a:t>
            </a:r>
            <a:r>
              <a:rPr lang="en-US" altLang="ja-JP" sz="1400" dirty="0" smtClean="0"/>
              <a:t>2016</a:t>
            </a:r>
            <a:r>
              <a:rPr lang="ja-JP" altLang="en-US" sz="1400" dirty="0" smtClean="0"/>
              <a:t>年</a:t>
            </a:r>
            <a:r>
              <a:rPr lang="en-US" altLang="ja-JP" sz="1400" dirty="0" smtClean="0"/>
              <a:t>5</a:t>
            </a:r>
            <a:r>
              <a:rPr lang="ja-JP" altLang="en-US" sz="1400" dirty="0" smtClean="0"/>
              <a:t>月までの</a:t>
            </a:r>
            <a:r>
              <a:rPr lang="en-US" altLang="ja-JP" sz="1400" dirty="0" smtClean="0"/>
              <a:t>45</a:t>
            </a:r>
            <a:r>
              <a:rPr lang="ja-JP" altLang="en-US" sz="1400" dirty="0" smtClean="0"/>
              <a:t>年間で</a:t>
            </a:r>
            <a:r>
              <a:rPr lang="en-US" altLang="ja-JP" sz="1400" dirty="0" smtClean="0"/>
              <a:t>576</a:t>
            </a:r>
            <a:r>
              <a:rPr lang="ja-JP" altLang="en-US" sz="1400" dirty="0" smtClean="0"/>
              <a:t>件</a:t>
            </a:r>
            <a:endParaRPr lang="ja-JP" altLang="en-US" sz="1400" dirty="0"/>
          </a:p>
        </p:txBody>
      </p:sp>
    </p:spTree>
    <p:extLst>
      <p:ext uri="{BB962C8B-B14F-4D97-AF65-F5344CB8AC3E}">
        <p14:creationId xmlns:p14="http://schemas.microsoft.com/office/powerpoint/2010/main" val="35392145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3754" y="268941"/>
            <a:ext cx="4518212" cy="1440448"/>
          </a:xfrm>
        </p:spPr>
        <p:txBody>
          <a:bodyPr>
            <a:normAutofit fontScale="90000"/>
          </a:bodyPr>
          <a:lstStyle/>
          <a:p>
            <a:r>
              <a:rPr lang="ja-JP" altLang="en-US" sz="3200" b="1" dirty="0" smtClean="0">
                <a:latin typeface="HGS創英角ｺﾞｼｯｸUB" panose="020B0900000000000000" pitchFamily="50" charset="-128"/>
                <a:ea typeface="HGS創英角ｺﾞｼｯｸUB" panose="020B0900000000000000" pitchFamily="50" charset="-128"/>
              </a:rPr>
              <a:t>嘉手納基地</a:t>
            </a:r>
            <a:r>
              <a:rPr lang="en-US" altLang="ja-JP" sz="3200" b="1" dirty="0" smtClean="0">
                <a:latin typeface="HGS創英角ｺﾞｼｯｸUB" panose="020B0900000000000000" pitchFamily="50" charset="-128"/>
                <a:ea typeface="HGS創英角ｺﾞｼｯｸUB" panose="020B0900000000000000" pitchFamily="50" charset="-128"/>
              </a:rPr>
              <a:t/>
            </a:r>
            <a:br>
              <a:rPr lang="en-US" altLang="ja-JP" sz="3200" b="1" dirty="0" smtClean="0">
                <a:latin typeface="HGS創英角ｺﾞｼｯｸUB" panose="020B0900000000000000" pitchFamily="50" charset="-128"/>
                <a:ea typeface="HGS創英角ｺﾞｼｯｸUB" panose="020B0900000000000000" pitchFamily="50" charset="-128"/>
              </a:rPr>
            </a:br>
            <a:r>
              <a:rPr lang="ja-JP" altLang="ja-JP" sz="1600" dirty="0" smtClean="0"/>
              <a:t>面積</a:t>
            </a:r>
            <a:r>
              <a:rPr lang="ja-JP" altLang="ja-JP" sz="1600" dirty="0"/>
              <a:t>は約</a:t>
            </a:r>
            <a:r>
              <a:rPr lang="en-US" altLang="ja-JP" sz="1600" dirty="0"/>
              <a:t>1986</a:t>
            </a:r>
            <a:r>
              <a:rPr lang="ja-JP" altLang="ja-JP" sz="1600" dirty="0"/>
              <a:t>ヘクタールで、普天間基地の</a:t>
            </a:r>
            <a:r>
              <a:rPr lang="en-US" altLang="ja-JP" sz="1600" dirty="0"/>
              <a:t>4</a:t>
            </a:r>
            <a:r>
              <a:rPr lang="ja-JP" altLang="ja-JP" sz="1600" dirty="0"/>
              <a:t>倍</a:t>
            </a:r>
            <a:r>
              <a:rPr lang="ja-JP" altLang="ja-JP" sz="1600" dirty="0" smtClean="0"/>
              <a:t>以上</a:t>
            </a:r>
            <a:r>
              <a:rPr lang="ja-JP" altLang="en-US" sz="1600" dirty="0" smtClean="0"/>
              <a:t>。</a:t>
            </a:r>
            <a:r>
              <a:rPr lang="en-US" altLang="ja-JP" sz="1600" dirty="0"/>
              <a:t>1959</a:t>
            </a:r>
            <a:r>
              <a:rPr lang="ja-JP" altLang="en-US" sz="1600" dirty="0"/>
              <a:t>年</a:t>
            </a:r>
            <a:r>
              <a:rPr lang="en-US" altLang="ja-JP" sz="1600" dirty="0"/>
              <a:t>6</a:t>
            </a:r>
            <a:r>
              <a:rPr lang="ja-JP" altLang="en-US" sz="1600" dirty="0"/>
              <a:t>月には、石川市の宮森小学校に離陸したばかりのジェット戦闘機が墜落・炎上し、児童</a:t>
            </a:r>
            <a:r>
              <a:rPr lang="en-US" altLang="ja-JP" sz="1600" dirty="0"/>
              <a:t>11</a:t>
            </a:r>
            <a:r>
              <a:rPr lang="ja-JP" altLang="en-US" sz="1600" dirty="0"/>
              <a:t>人を含む計</a:t>
            </a:r>
            <a:r>
              <a:rPr lang="en-US" altLang="ja-JP" sz="1600" dirty="0"/>
              <a:t>17</a:t>
            </a:r>
            <a:r>
              <a:rPr lang="ja-JP" altLang="en-US" sz="1600" dirty="0"/>
              <a:t>人の市民の命を奪いましたが、沖縄で起きている米軍機事故の約</a:t>
            </a:r>
            <a:r>
              <a:rPr lang="en-US" altLang="ja-JP" sz="1600" dirty="0"/>
              <a:t>7</a:t>
            </a:r>
            <a:r>
              <a:rPr lang="ja-JP" altLang="en-US" sz="1600" dirty="0"/>
              <a:t>割は嘉手納基地で起きて</a:t>
            </a:r>
            <a:r>
              <a:rPr lang="ja-JP" altLang="en-US" sz="1600" dirty="0" smtClean="0"/>
              <a:t>いる</a:t>
            </a:r>
            <a:endParaRPr kumimoji="1" lang="ja-JP" altLang="en-US" sz="1600" dirty="0"/>
          </a:p>
        </p:txBody>
      </p:sp>
      <p:sp>
        <p:nvSpPr>
          <p:cNvPr id="3" name="テキスト プレースホルダー 2"/>
          <p:cNvSpPr>
            <a:spLocks noGrp="1"/>
          </p:cNvSpPr>
          <p:nvPr>
            <p:ph type="body" idx="1"/>
          </p:nvPr>
        </p:nvSpPr>
        <p:spPr>
          <a:xfrm>
            <a:off x="325315" y="5190566"/>
            <a:ext cx="11022135" cy="1403665"/>
          </a:xfrm>
        </p:spPr>
        <p:txBody>
          <a:bodyPr>
            <a:normAutofit fontScale="85000" lnSpcReduction="10000"/>
          </a:bodyPr>
          <a:lstStyle/>
          <a:p>
            <a:pPr>
              <a:lnSpc>
                <a:spcPct val="120000"/>
              </a:lnSpc>
            </a:pPr>
            <a:r>
              <a:rPr lang="ja-JP" altLang="en-US" sz="2000" dirty="0" smtClean="0">
                <a:solidFill>
                  <a:schemeClr val="tx1"/>
                </a:solidFill>
              </a:rPr>
              <a:t>嘉手納町</a:t>
            </a:r>
            <a:r>
              <a:rPr lang="ja-JP" altLang="en-US" sz="2000" dirty="0">
                <a:solidFill>
                  <a:schemeClr val="tx1"/>
                </a:solidFill>
              </a:rPr>
              <a:t>の</a:t>
            </a:r>
            <a:r>
              <a:rPr lang="en-US" altLang="ja-JP" sz="2000" dirty="0">
                <a:solidFill>
                  <a:schemeClr val="tx1"/>
                </a:solidFill>
              </a:rPr>
              <a:t>82</a:t>
            </a:r>
            <a:r>
              <a:rPr lang="ja-JP" altLang="en-US" sz="2000" dirty="0">
                <a:solidFill>
                  <a:schemeClr val="tx1"/>
                </a:solidFill>
              </a:rPr>
              <a:t>％が米軍基地です。</a:t>
            </a:r>
            <a:r>
              <a:rPr lang="ja-JP" altLang="en-US" sz="2000" dirty="0" smtClean="0">
                <a:solidFill>
                  <a:schemeClr val="tx1"/>
                </a:solidFill>
              </a:rPr>
              <a:t>嘉手納飛行場</a:t>
            </a:r>
            <a:r>
              <a:rPr lang="ja-JP" altLang="en-US" sz="2000" dirty="0">
                <a:solidFill>
                  <a:schemeClr val="tx1"/>
                </a:solidFill>
              </a:rPr>
              <a:t>と弾薬庫で占められています。</a:t>
            </a:r>
            <a:r>
              <a:rPr lang="en-US" altLang="ja-JP" sz="2000" dirty="0">
                <a:solidFill>
                  <a:schemeClr val="tx1"/>
                </a:solidFill>
              </a:rPr>
              <a:t>4000 </a:t>
            </a:r>
            <a:r>
              <a:rPr lang="ja-JP" altLang="en-US" sz="2000" dirty="0">
                <a:solidFill>
                  <a:schemeClr val="tx1"/>
                </a:solidFill>
              </a:rPr>
              <a:t>メートルの滑走路が</a:t>
            </a:r>
            <a:r>
              <a:rPr lang="en-US" altLang="ja-JP" sz="2000" dirty="0">
                <a:solidFill>
                  <a:schemeClr val="tx1"/>
                </a:solidFill>
              </a:rPr>
              <a:t>2</a:t>
            </a:r>
            <a:r>
              <a:rPr lang="ja-JP" altLang="en-US" sz="2000" dirty="0">
                <a:solidFill>
                  <a:schemeClr val="tx1"/>
                </a:solidFill>
              </a:rPr>
              <a:t>本。年間</a:t>
            </a:r>
            <a:r>
              <a:rPr lang="en-US" altLang="ja-JP" sz="2000" dirty="0">
                <a:solidFill>
                  <a:schemeClr val="tx1"/>
                </a:solidFill>
              </a:rPr>
              <a:t>37</a:t>
            </a:r>
            <a:r>
              <a:rPr lang="ja-JP" altLang="en-US" sz="2000" dirty="0">
                <a:solidFill>
                  <a:schemeClr val="tx1"/>
                </a:solidFill>
              </a:rPr>
              <a:t>億円にも</a:t>
            </a:r>
            <a:r>
              <a:rPr lang="ja-JP" altLang="en-US" sz="2000" dirty="0" smtClean="0">
                <a:solidFill>
                  <a:schemeClr val="tx1"/>
                </a:solidFill>
              </a:rPr>
              <a:t>のぼる</a:t>
            </a:r>
            <a:r>
              <a:rPr lang="ja-JP" altLang="en-US" sz="2000" dirty="0">
                <a:solidFill>
                  <a:schemeClr val="tx1"/>
                </a:solidFill>
              </a:rPr>
              <a:t>米軍基地の電気料金を日本が負担して</a:t>
            </a:r>
            <a:r>
              <a:rPr lang="ja-JP" altLang="en-US" sz="2000" dirty="0" smtClean="0">
                <a:solidFill>
                  <a:schemeClr val="tx1"/>
                </a:solidFill>
              </a:rPr>
              <a:t>います</a:t>
            </a:r>
            <a:r>
              <a:rPr lang="ja-JP" altLang="en-US" sz="2000" dirty="0">
                <a:solidFill>
                  <a:schemeClr val="tx1"/>
                </a:solidFill>
              </a:rPr>
              <a:t>。その他住宅や学校、病院など</a:t>
            </a:r>
            <a:r>
              <a:rPr lang="ja-JP" altLang="en-US" sz="2000" dirty="0" smtClean="0">
                <a:solidFill>
                  <a:schemeClr val="tx1"/>
                </a:solidFill>
              </a:rPr>
              <a:t>さまざまな</a:t>
            </a:r>
            <a:r>
              <a:rPr lang="ja-JP" altLang="en-US" sz="2000" dirty="0">
                <a:solidFill>
                  <a:schemeClr val="tx1"/>
                </a:solidFill>
              </a:rPr>
              <a:t>施設の費用を私たちの税金で負担して</a:t>
            </a:r>
            <a:r>
              <a:rPr lang="ja-JP" altLang="en-US" sz="2000" dirty="0" smtClean="0">
                <a:solidFill>
                  <a:schemeClr val="tx1"/>
                </a:solidFill>
              </a:rPr>
              <a:t>いること</a:t>
            </a:r>
            <a:r>
              <a:rPr lang="ja-JP" altLang="en-US" sz="2000" dirty="0">
                <a:solidFill>
                  <a:schemeClr val="tx1"/>
                </a:solidFill>
              </a:rPr>
              <a:t>に、怒りで血管がぶちきれそうです。子 どもの教育費でみてみると、県内の子ども</a:t>
            </a:r>
            <a:r>
              <a:rPr lang="ja-JP" altLang="en-US" sz="2000" dirty="0" err="1">
                <a:solidFill>
                  <a:schemeClr val="tx1"/>
                </a:solidFill>
              </a:rPr>
              <a:t>た</a:t>
            </a:r>
            <a:r>
              <a:rPr lang="ja-JP" altLang="en-US" sz="2000" dirty="0">
                <a:solidFill>
                  <a:schemeClr val="tx1"/>
                </a:solidFill>
              </a:rPr>
              <a:t> ちと米軍関係の子どもたちとの格差は年間</a:t>
            </a:r>
            <a:r>
              <a:rPr lang="ja-JP" altLang="en-US" sz="2000" dirty="0" smtClean="0">
                <a:solidFill>
                  <a:schemeClr val="tx1"/>
                </a:solidFill>
              </a:rPr>
              <a:t>ひとり</a:t>
            </a:r>
            <a:r>
              <a:rPr lang="ja-JP" altLang="en-US" sz="2000" dirty="0">
                <a:solidFill>
                  <a:schemeClr val="tx1"/>
                </a:solidFill>
              </a:rPr>
              <a:t>あたり</a:t>
            </a:r>
            <a:r>
              <a:rPr lang="en-US" altLang="ja-JP" sz="2000" dirty="0">
                <a:solidFill>
                  <a:schemeClr val="tx1"/>
                </a:solidFill>
              </a:rPr>
              <a:t>300</a:t>
            </a:r>
            <a:r>
              <a:rPr lang="ja-JP" altLang="en-US" sz="2000" dirty="0">
                <a:solidFill>
                  <a:schemeClr val="tx1"/>
                </a:solidFill>
              </a:rPr>
              <a:t>万円もあるのです（もちろん</a:t>
            </a:r>
            <a:r>
              <a:rPr lang="ja-JP" altLang="en-US" sz="2000" dirty="0" smtClean="0">
                <a:solidFill>
                  <a:schemeClr val="tx1"/>
                </a:solidFill>
              </a:rPr>
              <a:t>、県内</a:t>
            </a:r>
            <a:r>
              <a:rPr lang="ja-JP" altLang="en-US" sz="2000" dirty="0">
                <a:solidFill>
                  <a:schemeClr val="tx1"/>
                </a:solidFill>
              </a:rPr>
              <a:t>の子どもが少ないほう</a:t>
            </a:r>
            <a:r>
              <a:rPr lang="ja-JP" altLang="en-US" sz="2000" dirty="0" smtClean="0">
                <a:solidFill>
                  <a:schemeClr val="tx1"/>
                </a:solidFill>
              </a:rPr>
              <a:t>）</a:t>
            </a:r>
            <a:endParaRPr kumimoji="1" lang="ja-JP" altLang="en-US" sz="2000" dirty="0">
              <a:solidFill>
                <a:schemeClr val="tx1"/>
              </a:solidFill>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0223" y="482880"/>
            <a:ext cx="5921189" cy="4440892"/>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72" y="1776087"/>
            <a:ext cx="4374776" cy="3281082"/>
          </a:xfrm>
          <a:prstGeom prst="rect">
            <a:avLst/>
          </a:prstGeom>
        </p:spPr>
      </p:pic>
    </p:spTree>
    <p:extLst>
      <p:ext uri="{BB962C8B-B14F-4D97-AF65-F5344CB8AC3E}">
        <p14:creationId xmlns:p14="http://schemas.microsoft.com/office/powerpoint/2010/main" val="30612594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745506" y="1709739"/>
            <a:ext cx="3601944" cy="925886"/>
          </a:xfrm>
        </p:spPr>
        <p:txBody>
          <a:bodyPr>
            <a:normAutofit fontScale="90000"/>
          </a:bodyPr>
          <a:lstStyle/>
          <a:p>
            <a:pPr lvl="0">
              <a:lnSpc>
                <a:spcPct val="100000"/>
              </a:lnSpc>
              <a:spcBef>
                <a:spcPts val="0"/>
              </a:spcBef>
            </a:pPr>
            <a:r>
              <a:rPr lang="en-US" altLang="ja-JP" sz="2400" b="1" dirty="0">
                <a:solidFill>
                  <a:prstClr val="black"/>
                </a:solidFill>
                <a:latin typeface="Calibri" panose="020F0502020204030204"/>
                <a:ea typeface="游ゴシック" panose="020B0400000000000000" pitchFamily="50" charset="-128"/>
                <a:cs typeface="+mn-cs"/>
              </a:rPr>
              <a:t>3</a:t>
            </a:r>
            <a:r>
              <a:rPr lang="ja-JP" altLang="en-US" sz="2400" b="1" dirty="0" smtClean="0">
                <a:solidFill>
                  <a:prstClr val="black"/>
                </a:solidFill>
                <a:latin typeface="Calibri" panose="020F0502020204030204"/>
                <a:ea typeface="游ゴシック" panose="020B0400000000000000" pitchFamily="50" charset="-128"/>
                <a:cs typeface="+mn-cs"/>
              </a:rPr>
              <a:t>日目</a:t>
            </a:r>
            <a:r>
              <a:rPr lang="en-US" altLang="ja-JP" sz="2400" b="1" dirty="0" smtClean="0">
                <a:solidFill>
                  <a:prstClr val="black"/>
                </a:solidFill>
                <a:latin typeface="Calibri" panose="020F0502020204030204"/>
                <a:ea typeface="游ゴシック" panose="020B0400000000000000" pitchFamily="50" charset="-128"/>
                <a:cs typeface="+mn-cs"/>
              </a:rPr>
              <a:t/>
            </a:r>
            <a:br>
              <a:rPr lang="en-US" altLang="ja-JP" sz="2400" b="1" dirty="0" smtClean="0">
                <a:solidFill>
                  <a:prstClr val="black"/>
                </a:solidFill>
                <a:latin typeface="Calibri" panose="020F0502020204030204"/>
                <a:ea typeface="游ゴシック" panose="020B0400000000000000" pitchFamily="50" charset="-128"/>
                <a:cs typeface="+mn-cs"/>
              </a:rPr>
            </a:br>
            <a:r>
              <a:rPr lang="en-US" altLang="ja-JP" sz="2400" b="1" dirty="0" smtClean="0">
                <a:solidFill>
                  <a:prstClr val="black"/>
                </a:solidFill>
                <a:latin typeface="Calibri" panose="020F0502020204030204"/>
                <a:ea typeface="游ゴシック" panose="020B0400000000000000" pitchFamily="50" charset="-128"/>
                <a:cs typeface="+mn-cs"/>
              </a:rPr>
              <a:t>2017</a:t>
            </a:r>
            <a:r>
              <a:rPr lang="ja-JP" altLang="en-US" sz="2400" b="1" dirty="0">
                <a:solidFill>
                  <a:prstClr val="black"/>
                </a:solidFill>
                <a:latin typeface="Calibri" panose="020F0502020204030204"/>
                <a:ea typeface="游ゴシック" panose="020B0400000000000000" pitchFamily="50" charset="-128"/>
                <a:cs typeface="+mn-cs"/>
              </a:rPr>
              <a:t>年</a:t>
            </a:r>
            <a:r>
              <a:rPr lang="en-US" altLang="ja-JP" sz="2400" b="1" dirty="0">
                <a:solidFill>
                  <a:prstClr val="black"/>
                </a:solidFill>
                <a:latin typeface="Calibri" panose="020F0502020204030204"/>
                <a:ea typeface="游ゴシック" panose="020B0400000000000000" pitchFamily="50" charset="-128"/>
                <a:cs typeface="+mn-cs"/>
              </a:rPr>
              <a:t>12</a:t>
            </a:r>
            <a:r>
              <a:rPr lang="ja-JP" altLang="en-US" sz="2400" b="1" dirty="0">
                <a:solidFill>
                  <a:prstClr val="black"/>
                </a:solidFill>
                <a:latin typeface="Calibri" panose="020F0502020204030204"/>
                <a:ea typeface="游ゴシック" panose="020B0400000000000000" pitchFamily="50" charset="-128"/>
                <a:cs typeface="+mn-cs"/>
              </a:rPr>
              <a:t>月</a:t>
            </a:r>
            <a:r>
              <a:rPr lang="en-US" altLang="ja-JP" sz="2400" b="1" dirty="0" smtClean="0">
                <a:solidFill>
                  <a:prstClr val="black"/>
                </a:solidFill>
                <a:latin typeface="Calibri" panose="020F0502020204030204"/>
                <a:ea typeface="游ゴシック" panose="020B0400000000000000" pitchFamily="50" charset="-128"/>
                <a:cs typeface="+mn-cs"/>
              </a:rPr>
              <a:t>25</a:t>
            </a:r>
            <a:r>
              <a:rPr lang="ja-JP" altLang="en-US" sz="2400" b="1" dirty="0" smtClean="0">
                <a:solidFill>
                  <a:prstClr val="black"/>
                </a:solidFill>
                <a:latin typeface="Calibri" panose="020F0502020204030204"/>
                <a:ea typeface="游ゴシック" panose="020B0400000000000000" pitchFamily="50" charset="-128"/>
                <a:cs typeface="+mn-cs"/>
              </a:rPr>
              <a:t>日</a:t>
            </a:r>
            <a:r>
              <a:rPr lang="en-US" altLang="ja-JP" b="1" dirty="0" smtClean="0"/>
              <a:t/>
            </a:r>
            <a:br>
              <a:rPr lang="en-US" altLang="ja-JP" b="1" dirty="0" smtClean="0"/>
            </a:b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30387" y="739400"/>
            <a:ext cx="7062694" cy="5297021"/>
          </a:xfrm>
          <a:prstGeom prst="rect">
            <a:avLst/>
          </a:prstGeom>
        </p:spPr>
      </p:pic>
      <p:pic>
        <p:nvPicPr>
          <p:cNvPr id="6" name="図 5"/>
          <p:cNvPicPr>
            <a:picLocks noChangeAspect="1"/>
          </p:cNvPicPr>
          <p:nvPr/>
        </p:nvPicPr>
        <p:blipFill>
          <a:blip r:embed="rId3"/>
          <a:stretch>
            <a:fillRect/>
          </a:stretch>
        </p:blipFill>
        <p:spPr>
          <a:xfrm>
            <a:off x="6473206" y="2172682"/>
            <a:ext cx="5238148" cy="3190257"/>
          </a:xfrm>
          <a:prstGeom prst="rect">
            <a:avLst/>
          </a:prstGeom>
        </p:spPr>
      </p:pic>
    </p:spTree>
    <p:extLst>
      <p:ext uri="{BB962C8B-B14F-4D97-AF65-F5344CB8AC3E}">
        <p14:creationId xmlns:p14="http://schemas.microsoft.com/office/powerpoint/2010/main" val="39159094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6518" y="365125"/>
            <a:ext cx="3079376" cy="6173186"/>
          </a:xfrm>
        </p:spPr>
        <p:txBody>
          <a:bodyPr>
            <a:normAutofit/>
          </a:bodyPr>
          <a:lstStyle/>
          <a:p>
            <a:r>
              <a:rPr lang="en-US" altLang="ja-JP" sz="2200" dirty="0" smtClean="0"/>
              <a:t/>
            </a:r>
            <a:br>
              <a:rPr lang="en-US" altLang="ja-JP" sz="2200" dirty="0" smtClean="0"/>
            </a:br>
            <a:r>
              <a:rPr lang="ja-JP" altLang="en-US" sz="2200" b="1" dirty="0" smtClean="0"/>
              <a:t>沖縄</a:t>
            </a:r>
            <a:r>
              <a:rPr lang="ja-JP" altLang="en-US" sz="2200" b="1" dirty="0"/>
              <a:t>本島南部の南城市玉城字</a:t>
            </a:r>
            <a:r>
              <a:rPr lang="ja-JP" altLang="en-US" sz="2200" b="1" dirty="0" smtClean="0"/>
              <a:t>糸数に</a:t>
            </a:r>
            <a:r>
              <a:rPr lang="ja-JP" altLang="en-US" sz="2200" b="1" dirty="0"/>
              <a:t>ある長さ</a:t>
            </a:r>
            <a:r>
              <a:rPr lang="en-US" altLang="ja-JP" sz="2200" b="1" dirty="0"/>
              <a:t>270</a:t>
            </a:r>
            <a:r>
              <a:rPr lang="ja-JP" altLang="en-US" sz="2200" b="1" dirty="0" err="1"/>
              <a:t>ｍ</a:t>
            </a:r>
            <a:r>
              <a:rPr lang="ja-JP" altLang="en-US" sz="2200" b="1" dirty="0"/>
              <a:t>の自然洞窟で、「糸数壕」とも呼ばれて</a:t>
            </a:r>
            <a:r>
              <a:rPr lang="ja-JP" altLang="en-US" sz="2200" b="1" dirty="0" smtClean="0"/>
              <a:t>いる。</a:t>
            </a:r>
            <a:r>
              <a:rPr lang="ja-JP" altLang="en-US" sz="2200" b="1" dirty="0"/>
              <a:t>沖縄戦時に糸数集落の避難指定</a:t>
            </a:r>
            <a:r>
              <a:rPr lang="ja-JP" altLang="en-US" sz="2200" b="1" dirty="0" smtClean="0"/>
              <a:t>壕だったが</a:t>
            </a:r>
            <a:r>
              <a:rPr lang="ja-JP" altLang="en-US" sz="2200" b="1" dirty="0"/>
              <a:t>、日本軍の陣地壕や倉庫として使用され、戦場が南下するにつれて南風原陸軍病院の分室となり、「ひめゆり学徒隊」が看護活動をおこなって</a:t>
            </a:r>
            <a:r>
              <a:rPr lang="ja-JP" altLang="en-US" sz="2200" b="1" dirty="0" smtClean="0"/>
              <a:t>いた。</a:t>
            </a:r>
            <a:endParaRPr lang="ja-JP" altLang="en-US" sz="2200" b="1" dirty="0"/>
          </a:p>
        </p:txBody>
      </p:sp>
      <p:sp>
        <p:nvSpPr>
          <p:cNvPr id="4" name="正方形/長方形 3"/>
          <p:cNvSpPr/>
          <p:nvPr/>
        </p:nvSpPr>
        <p:spPr>
          <a:xfrm>
            <a:off x="5177463" y="712983"/>
            <a:ext cx="6096000" cy="1323439"/>
          </a:xfrm>
          <a:prstGeom prst="rect">
            <a:avLst/>
          </a:prstGeom>
        </p:spPr>
        <p:txBody>
          <a:bodyPr>
            <a:spAutoFit/>
          </a:bodyPr>
          <a:lstStyle/>
          <a:p>
            <a:r>
              <a:rPr lang="ja-JP" altLang="en-US" dirty="0"/>
              <a:t>　</a:t>
            </a:r>
            <a:r>
              <a:rPr lang="ja-JP" altLang="en-US" sz="4000" dirty="0">
                <a:latin typeface="HGP創英角ｺﾞｼｯｸUB" panose="020B0900000000000000" pitchFamily="50" charset="-128"/>
                <a:ea typeface="HGP創英角ｺﾞｼｯｸUB" panose="020B0900000000000000" pitchFamily="50" charset="-128"/>
              </a:rPr>
              <a:t>糸数</a:t>
            </a:r>
            <a:r>
              <a:rPr lang="ja-JP" altLang="en-US" sz="4000" dirty="0" smtClean="0">
                <a:latin typeface="HGP創英角ｺﾞｼｯｸUB" panose="020B0900000000000000" pitchFamily="50" charset="-128"/>
                <a:ea typeface="HGP創英角ｺﾞｼｯｸUB" panose="020B0900000000000000" pitchFamily="50" charset="-128"/>
              </a:rPr>
              <a:t>アブチラガマ</a:t>
            </a:r>
            <a:r>
              <a:rPr lang="en-US" altLang="ja-JP" sz="4000" dirty="0"/>
              <a:t/>
            </a:r>
            <a:br>
              <a:rPr lang="en-US" altLang="ja-JP" sz="4000" dirty="0"/>
            </a:br>
            <a:endParaRPr lang="ja-JP" altLang="en-US" sz="4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550" y="1374699"/>
            <a:ext cx="8733893" cy="497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999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5387788" cy="1325563"/>
          </a:xfrm>
        </p:spPr>
        <p:txBody>
          <a:bodyPr/>
          <a:lstStyle/>
          <a:p>
            <a:r>
              <a:rPr kumimoji="1" lang="ja-JP" altLang="en-US" dirty="0" smtClean="0">
                <a:latin typeface="ＭＳ ゴシック" panose="020B0609070205080204" pitchFamily="49" charset="-128"/>
                <a:ea typeface="ＭＳ ゴシック" panose="020B0609070205080204" pitchFamily="49" charset="-128"/>
              </a:rPr>
              <a:t>ガマの中は撮影禁止</a:t>
            </a:r>
            <a:endParaRPr kumimoji="1" lang="ja-JP" altLang="en-US"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4353" y="1509432"/>
            <a:ext cx="6217024" cy="4662768"/>
          </a:xfrm>
          <a:prstGeom prst="rect">
            <a:avLst/>
          </a:prstGeom>
        </p:spPr>
      </p:pic>
      <p:sp>
        <p:nvSpPr>
          <p:cNvPr id="4" name="タイトル 1"/>
          <p:cNvSpPr txBox="1">
            <a:spLocks/>
          </p:cNvSpPr>
          <p:nvPr/>
        </p:nvSpPr>
        <p:spPr>
          <a:xfrm>
            <a:off x="838200" y="2048608"/>
            <a:ext cx="4173415" cy="3172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ガマとは</a:t>
            </a:r>
            <a:endParaRPr lang="en-US" altLang="ja-JP" sz="2400" b="1" dirty="0" smtClean="0"/>
          </a:p>
          <a:p>
            <a:r>
              <a:rPr lang="ja-JP" altLang="en-US" sz="2000" b="1" dirty="0"/>
              <a:t>沖縄</a:t>
            </a:r>
            <a:r>
              <a:rPr lang="ja-JP" altLang="en-US" sz="2000" b="1" dirty="0" smtClean="0"/>
              <a:t>の</a:t>
            </a:r>
            <a:r>
              <a:rPr lang="ja-JP" altLang="en-US" sz="2000" b="1" dirty="0"/>
              <a:t>方言</a:t>
            </a:r>
            <a:r>
              <a:rPr lang="ja-JP" altLang="en-US" sz="2000" b="1" dirty="0" smtClean="0"/>
              <a:t>で洞窟や窪みのこと。</a:t>
            </a:r>
            <a:endParaRPr lang="en-US" altLang="ja-JP" sz="2000" b="1" dirty="0" smtClean="0"/>
          </a:p>
          <a:p>
            <a:r>
              <a:rPr lang="ja-JP" altLang="en-US" sz="2000" b="1" dirty="0" smtClean="0"/>
              <a:t>沖縄本島</a:t>
            </a:r>
            <a:r>
              <a:rPr lang="ja-JP" altLang="en-US" sz="2000" b="1" dirty="0"/>
              <a:t>中</a:t>
            </a:r>
            <a:r>
              <a:rPr lang="ja-JP" altLang="en-US" sz="2000" b="1" dirty="0" smtClean="0"/>
              <a:t>南部は隆起サンゴ礁でできており、自然の洞窟が</a:t>
            </a:r>
            <a:r>
              <a:rPr lang="ja-JP" altLang="en-US" sz="2000" b="1" dirty="0"/>
              <a:t>各地</a:t>
            </a:r>
            <a:r>
              <a:rPr lang="ja-JP" altLang="en-US" sz="2000" b="1" dirty="0" smtClean="0"/>
              <a:t>にある。沖縄戦では住民避難場所となっていたが、戦争が激しくなると軍民同居となり米軍の攻撃の的となり多くの住民の命が奪われた。</a:t>
            </a:r>
            <a:endParaRPr lang="ja-JP" altLang="en-US" sz="2000" b="1" dirty="0"/>
          </a:p>
        </p:txBody>
      </p:sp>
    </p:spTree>
    <p:extLst>
      <p:ext uri="{BB962C8B-B14F-4D97-AF65-F5344CB8AC3E}">
        <p14:creationId xmlns:p14="http://schemas.microsoft.com/office/powerpoint/2010/main" val="2399821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アブチラガマ</a:t>
            </a:r>
            <a:r>
              <a:rPr kumimoji="1" lang="en-US" altLang="ja-JP" dirty="0" smtClean="0"/>
              <a:t/>
            </a:r>
            <a:br>
              <a:rPr kumimoji="1" lang="en-US" altLang="ja-JP" dirty="0" smtClean="0"/>
            </a:br>
            <a:r>
              <a:rPr lang="en-US" altLang="ja-JP" sz="2700" dirty="0" smtClean="0"/>
              <a:t>http</a:t>
            </a:r>
            <a:r>
              <a:rPr lang="en-US" altLang="ja-JP" sz="2700" dirty="0"/>
              <a:t>://abuchiragama.com/</a:t>
            </a:r>
            <a:r>
              <a:rPr lang="ja-JP" altLang="en-US" sz="2700" dirty="0"/>
              <a:t>　</a:t>
            </a:r>
            <a:r>
              <a:rPr lang="ja-JP" altLang="en-US" sz="2700" b="1" dirty="0" smtClean="0"/>
              <a:t>写真は糸数</a:t>
            </a:r>
            <a:r>
              <a:rPr lang="ja-JP" altLang="en-US" sz="2700" b="1" dirty="0"/>
              <a:t>アブチラガマ案内センター</a:t>
            </a:r>
            <a:r>
              <a:rPr lang="en-US" altLang="ja-JP" sz="2700" b="1" dirty="0" smtClean="0"/>
              <a:t>HP</a:t>
            </a:r>
            <a:r>
              <a:rPr lang="ja-JP" altLang="en-US" sz="2700" b="1" dirty="0" smtClean="0"/>
              <a:t>から</a:t>
            </a:r>
            <a:r>
              <a:rPr lang="en-US" altLang="ja-JP" dirty="0"/>
              <a:t/>
            </a:r>
            <a:br>
              <a:rPr lang="en-US" altLang="ja-JP" dirty="0"/>
            </a:br>
            <a:endParaRPr kumimoji="1" lang="ja-JP" altLang="en-US" dirty="0"/>
          </a:p>
        </p:txBody>
      </p:sp>
      <p:pic>
        <p:nvPicPr>
          <p:cNvPr id="3" name="図 2"/>
          <p:cNvPicPr/>
          <p:nvPr/>
        </p:nvPicPr>
        <p:blipFill>
          <a:blip r:embed="rId2">
            <a:extLst>
              <a:ext uri="{28A0092B-C50C-407E-A947-70E740481C1C}">
                <a14:useLocalDpi xmlns:a14="http://schemas.microsoft.com/office/drawing/2010/main" val="0"/>
              </a:ext>
            </a:extLst>
          </a:blip>
          <a:srcRect/>
          <a:stretch>
            <a:fillRect/>
          </a:stretch>
        </p:blipFill>
        <p:spPr bwMode="auto">
          <a:xfrm>
            <a:off x="564777" y="1344706"/>
            <a:ext cx="5369859" cy="3620958"/>
          </a:xfrm>
          <a:prstGeom prst="rect">
            <a:avLst/>
          </a:prstGeom>
          <a:noFill/>
          <a:ln>
            <a:noFill/>
          </a:ln>
        </p:spPr>
      </p:pic>
      <p:pic>
        <p:nvPicPr>
          <p:cNvPr id="4" name="図 3"/>
          <p:cNvPicPr/>
          <p:nvPr/>
        </p:nvPicPr>
        <p:blipFill>
          <a:blip r:embed="rId3">
            <a:extLst>
              <a:ext uri="{28A0092B-C50C-407E-A947-70E740481C1C}">
                <a14:useLocalDpi xmlns:a14="http://schemas.microsoft.com/office/drawing/2010/main" val="0"/>
              </a:ext>
            </a:extLst>
          </a:blip>
          <a:srcRect/>
          <a:stretch>
            <a:fillRect/>
          </a:stretch>
        </p:blipFill>
        <p:spPr bwMode="auto">
          <a:xfrm>
            <a:off x="6203575" y="1344706"/>
            <a:ext cx="5777753" cy="3620958"/>
          </a:xfrm>
          <a:prstGeom prst="rect">
            <a:avLst/>
          </a:prstGeom>
          <a:noFill/>
          <a:ln>
            <a:noFill/>
          </a:ln>
        </p:spPr>
      </p:pic>
      <p:sp>
        <p:nvSpPr>
          <p:cNvPr id="5" name="正方形/長方形 4"/>
          <p:cNvSpPr/>
          <p:nvPr/>
        </p:nvSpPr>
        <p:spPr>
          <a:xfrm>
            <a:off x="838199" y="5096435"/>
            <a:ext cx="10860741" cy="923330"/>
          </a:xfrm>
          <a:prstGeom prst="rect">
            <a:avLst/>
          </a:prstGeom>
        </p:spPr>
        <p:txBody>
          <a:bodyPr wrap="square">
            <a:spAutoFit/>
          </a:bodyPr>
          <a:lstStyle/>
          <a:p>
            <a:r>
              <a:rPr lang="ja-JP" altLang="en-US" dirty="0" smtClean="0"/>
              <a:t>爆風</a:t>
            </a:r>
            <a:r>
              <a:rPr lang="ja-JP" altLang="en-US" dirty="0"/>
              <a:t>で</a:t>
            </a:r>
            <a:r>
              <a:rPr lang="ja-JP" altLang="en-US" dirty="0" smtClean="0"/>
              <a:t>吹き飛ばされた</a:t>
            </a:r>
            <a:r>
              <a:rPr lang="ja-JP" altLang="en-US" dirty="0"/>
              <a:t>トタンが突き刺さった岩、火炎放射器で焼かれて黒ずんだ壁</a:t>
            </a:r>
            <a:r>
              <a:rPr lang="ja-JP" altLang="en-US" dirty="0" smtClean="0"/>
              <a:t>。手術室、精神に異常をきたした人を収容する場所などガマの使い方は場所によって定められていた。 </a:t>
            </a:r>
            <a:r>
              <a:rPr lang="ja-JP" altLang="en-US" dirty="0"/>
              <a:t>カマドで</a:t>
            </a:r>
            <a:r>
              <a:rPr lang="ja-JP" altLang="en-US" dirty="0" smtClean="0"/>
              <a:t>は自決用の青酸</a:t>
            </a:r>
            <a:r>
              <a:rPr lang="ja-JP" altLang="en-US" dirty="0"/>
              <a:t>化合物が</a:t>
            </a:r>
            <a:r>
              <a:rPr lang="ja-JP" altLang="en-US" dirty="0" smtClean="0"/>
              <a:t>入た飲み物も作られた。</a:t>
            </a:r>
            <a:endParaRPr lang="ja-JP" altLang="en-US" dirty="0"/>
          </a:p>
        </p:txBody>
      </p:sp>
    </p:spTree>
    <p:extLst>
      <p:ext uri="{BB962C8B-B14F-4D97-AF65-F5344CB8AC3E}">
        <p14:creationId xmlns:p14="http://schemas.microsoft.com/office/powerpoint/2010/main" val="2155870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710573" y="355722"/>
            <a:ext cx="5905208" cy="4428906"/>
          </a:xfrm>
          <a:prstGeom prst="rect">
            <a:avLst/>
          </a:prstGeom>
        </p:spPr>
      </p:pic>
      <p:sp>
        <p:nvSpPr>
          <p:cNvPr id="2" name="タイトル 1"/>
          <p:cNvSpPr>
            <a:spLocks noGrp="1"/>
          </p:cNvSpPr>
          <p:nvPr>
            <p:ph type="title"/>
          </p:nvPr>
        </p:nvSpPr>
        <p:spPr>
          <a:xfrm>
            <a:off x="7430476" y="1037492"/>
            <a:ext cx="3511550" cy="914400"/>
          </a:xfrm>
        </p:spPr>
        <p:txBody>
          <a:bodyPr/>
          <a:lstStyle/>
          <a:p>
            <a:r>
              <a:rPr kumimoji="1" lang="ja-JP" altLang="en-US" dirty="0" smtClean="0">
                <a:latin typeface="HGS創英角ｺﾞｼｯｸUB" panose="020B0900000000000000" pitchFamily="50" charset="-128"/>
                <a:ea typeface="HGS創英角ｺﾞｼｯｸUB" panose="020B0900000000000000" pitchFamily="50" charset="-128"/>
              </a:rPr>
              <a:t>平和の礎</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3" name="テキスト プレースホルダー 2"/>
          <p:cNvSpPr>
            <a:spLocks noGrp="1"/>
          </p:cNvSpPr>
          <p:nvPr>
            <p:ph type="body" idx="1"/>
          </p:nvPr>
        </p:nvSpPr>
        <p:spPr>
          <a:xfrm>
            <a:off x="6954715" y="2162908"/>
            <a:ext cx="4463073" cy="3886200"/>
          </a:xfrm>
        </p:spPr>
        <p:txBody>
          <a:bodyPr>
            <a:normAutofit fontScale="92500" lnSpcReduction="10000"/>
          </a:bodyPr>
          <a:lstStyle/>
          <a:p>
            <a:pPr>
              <a:lnSpc>
                <a:spcPct val="110000"/>
              </a:lnSpc>
            </a:pPr>
            <a:r>
              <a:rPr lang="ja-JP" altLang="ja-JP" dirty="0">
                <a:solidFill>
                  <a:schemeClr val="tx1"/>
                </a:solidFill>
              </a:rPr>
              <a:t>「平和の礎」は、太平洋戦争・沖縄戦終結</a:t>
            </a:r>
            <a:r>
              <a:rPr lang="en-US" altLang="ja-JP" dirty="0">
                <a:solidFill>
                  <a:schemeClr val="tx1"/>
                </a:solidFill>
              </a:rPr>
              <a:t>50</a:t>
            </a:r>
            <a:r>
              <a:rPr lang="ja-JP" altLang="ja-JP" dirty="0">
                <a:solidFill>
                  <a:schemeClr val="tx1"/>
                </a:solidFill>
              </a:rPr>
              <a:t>周年記念事業の一環として、国籍を問わず、また、軍人、民間人の別なく、全ての戦没者の氏名を刻んで、永久に残すため、</a:t>
            </a:r>
            <a:r>
              <a:rPr lang="en-US" altLang="ja-JP" dirty="0">
                <a:solidFill>
                  <a:schemeClr val="tx1"/>
                </a:solidFill>
              </a:rPr>
              <a:t>1995</a:t>
            </a:r>
            <a:r>
              <a:rPr lang="ja-JP" altLang="ja-JP" dirty="0">
                <a:solidFill>
                  <a:schemeClr val="tx1"/>
                </a:solidFill>
              </a:rPr>
              <a:t>年</a:t>
            </a:r>
            <a:r>
              <a:rPr lang="en-US" altLang="ja-JP" dirty="0">
                <a:solidFill>
                  <a:schemeClr val="tx1"/>
                </a:solidFill>
              </a:rPr>
              <a:t>6</a:t>
            </a:r>
            <a:r>
              <a:rPr lang="ja-JP" altLang="ja-JP" dirty="0">
                <a:solidFill>
                  <a:schemeClr val="tx1"/>
                </a:solidFill>
              </a:rPr>
              <a:t>月</a:t>
            </a:r>
            <a:r>
              <a:rPr lang="en-US" altLang="ja-JP" dirty="0">
                <a:solidFill>
                  <a:schemeClr val="tx1"/>
                </a:solidFill>
              </a:rPr>
              <a:t>23</a:t>
            </a:r>
            <a:r>
              <a:rPr lang="ja-JP" altLang="ja-JP" dirty="0">
                <a:solidFill>
                  <a:schemeClr val="tx1"/>
                </a:solidFill>
              </a:rPr>
              <a:t>日に建設されました。「礎（いしじ）」とは、建物などの基礎の「いしずえ」を沖縄の方言で「いしじ」と発音することに由来するもので、平和創造の「いしずえ」となることを期待して付けられたものです</a:t>
            </a:r>
            <a:r>
              <a:rPr lang="ja-JP" altLang="ja-JP" dirty="0"/>
              <a:t>。</a:t>
            </a:r>
          </a:p>
          <a:p>
            <a:endParaRPr kumimoji="1" lang="ja-JP" altLang="en-US" dirty="0"/>
          </a:p>
        </p:txBody>
      </p:sp>
      <p:sp>
        <p:nvSpPr>
          <p:cNvPr id="6" name="正方形/長方形 5"/>
          <p:cNvSpPr/>
          <p:nvPr/>
        </p:nvSpPr>
        <p:spPr>
          <a:xfrm>
            <a:off x="710573" y="4958862"/>
            <a:ext cx="6000604" cy="1569660"/>
          </a:xfrm>
          <a:prstGeom prst="rect">
            <a:avLst/>
          </a:prstGeom>
        </p:spPr>
        <p:txBody>
          <a:bodyPr wrap="square">
            <a:spAutoFit/>
          </a:bodyPr>
          <a:lstStyle/>
          <a:p>
            <a:r>
              <a:rPr lang="ja-JP" altLang="en-US" sz="1600" dirty="0" smtClean="0"/>
              <a:t>西原町</a:t>
            </a:r>
            <a:r>
              <a:rPr lang="ja-JP" altLang="en-US" sz="1600" dirty="0"/>
              <a:t>の礎には名前の ない子どもたちがたくさん刻まれていました。一家全滅となった家、役 所も戸籍等が焼かれてしまい、名前を確認することが</a:t>
            </a:r>
            <a:r>
              <a:rPr lang="ja-JP" altLang="en-US" sz="1600" dirty="0" smtClean="0"/>
              <a:t>できないためです。</a:t>
            </a:r>
            <a:endParaRPr lang="en-US" altLang="ja-JP" sz="1600" dirty="0" smtClean="0"/>
          </a:p>
          <a:p>
            <a:r>
              <a:rPr lang="ja-JP" altLang="en-US" sz="1600" dirty="0"/>
              <a:t>礎のまわりに植えられて</a:t>
            </a:r>
            <a:r>
              <a:rPr lang="ja-JP" altLang="en-US" sz="1600" dirty="0" smtClean="0"/>
              <a:t>いる樹木</a:t>
            </a:r>
            <a:r>
              <a:rPr lang="ja-JP" altLang="en-US" sz="1600" dirty="0"/>
              <a:t>は「モモタマナ</a:t>
            </a:r>
            <a:r>
              <a:rPr lang="ja-JP" altLang="en-US" sz="1600" dirty="0" smtClean="0"/>
              <a:t>」。沖縄</a:t>
            </a:r>
            <a:r>
              <a:rPr lang="ja-JP" altLang="en-US" sz="1600" dirty="0"/>
              <a:t>では 「クァーディーサー」</a:t>
            </a:r>
            <a:r>
              <a:rPr lang="ja-JP" altLang="en-US" sz="1600" dirty="0" smtClean="0"/>
              <a:t>と呼ばれ、死者</a:t>
            </a:r>
            <a:r>
              <a:rPr lang="ja-JP" altLang="en-US" sz="1600" dirty="0"/>
              <a:t>の哀しみを</a:t>
            </a:r>
            <a:r>
              <a:rPr lang="ja-JP" altLang="en-US" sz="1600" dirty="0" smtClean="0"/>
              <a:t>聴くとされています。</a:t>
            </a:r>
            <a:endParaRPr lang="ja-JP" altLang="en-US" sz="1600" dirty="0"/>
          </a:p>
        </p:txBody>
      </p:sp>
      <p:sp>
        <p:nvSpPr>
          <p:cNvPr id="5" name="テキスト ボックス 4"/>
          <p:cNvSpPr txBox="1"/>
          <p:nvPr/>
        </p:nvSpPr>
        <p:spPr>
          <a:xfrm>
            <a:off x="9864970" y="852826"/>
            <a:ext cx="826477" cy="369332"/>
          </a:xfrm>
          <a:prstGeom prst="rect">
            <a:avLst/>
          </a:prstGeom>
          <a:noFill/>
        </p:spPr>
        <p:txBody>
          <a:bodyPr wrap="square" rtlCol="0">
            <a:spAutoFit/>
          </a:bodyPr>
          <a:lstStyle/>
          <a:p>
            <a:r>
              <a:rPr kumimoji="1" lang="ja-JP" altLang="en-US" dirty="0" smtClean="0"/>
              <a:t>いしじ</a:t>
            </a:r>
            <a:endParaRPr kumimoji="1" lang="ja-JP" altLang="en-US" dirty="0"/>
          </a:p>
        </p:txBody>
      </p:sp>
    </p:spTree>
    <p:extLst>
      <p:ext uri="{BB962C8B-B14F-4D97-AF65-F5344CB8AC3E}">
        <p14:creationId xmlns:p14="http://schemas.microsoft.com/office/powerpoint/2010/main" val="293182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64022" y="830636"/>
            <a:ext cx="2716306" cy="1065399"/>
          </a:xfrm>
        </p:spPr>
        <p:txBody>
          <a:bodyPr/>
          <a:lstStyle/>
          <a:p>
            <a:r>
              <a:rPr kumimoji="1" lang="en-US" altLang="ja-JP" b="1" dirty="0" smtClean="0"/>
              <a:t>1</a:t>
            </a:r>
            <a:r>
              <a:rPr kumimoji="1" lang="ja-JP" altLang="en-US" b="1" dirty="0" smtClean="0"/>
              <a:t>日目</a:t>
            </a:r>
            <a:endParaRPr kumimoji="1" lang="en-US" altLang="ja-JP" b="1" dirty="0" smtClean="0"/>
          </a:p>
          <a:p>
            <a:r>
              <a:rPr lang="en-US" altLang="ja-JP" b="1" dirty="0" smtClean="0"/>
              <a:t>12</a:t>
            </a:r>
            <a:r>
              <a:rPr lang="ja-JP" altLang="en-US" b="1" dirty="0" smtClean="0"/>
              <a:t>月</a:t>
            </a:r>
            <a:r>
              <a:rPr lang="en-US" altLang="ja-JP" b="1" dirty="0" smtClean="0"/>
              <a:t>23</a:t>
            </a:r>
            <a:r>
              <a:rPr lang="ja-JP" altLang="en-US" b="1" dirty="0"/>
              <a:t>日</a:t>
            </a:r>
            <a:endParaRPr kumimoji="1" lang="ja-JP" altLang="en-US" b="1"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184" y="1018896"/>
            <a:ext cx="5831168" cy="4373376"/>
          </a:xfrm>
          <a:prstGeom prst="rect">
            <a:avLst/>
          </a:prstGeom>
        </p:spPr>
      </p:pic>
      <p:sp>
        <p:nvSpPr>
          <p:cNvPr id="6" name="正方形/長方形 5"/>
          <p:cNvSpPr/>
          <p:nvPr/>
        </p:nvSpPr>
        <p:spPr>
          <a:xfrm>
            <a:off x="376517" y="1896035"/>
            <a:ext cx="5930154" cy="2862322"/>
          </a:xfrm>
          <a:prstGeom prst="rect">
            <a:avLst/>
          </a:prstGeom>
        </p:spPr>
        <p:txBody>
          <a:bodyPr wrap="square">
            <a:spAutoFit/>
          </a:bodyPr>
          <a:lstStyle/>
          <a:p>
            <a:endParaRPr lang="en-US" altLang="ja-JP" dirty="0" smtClean="0"/>
          </a:p>
          <a:p>
            <a:r>
              <a:rPr lang="en-US" altLang="ja-JP" dirty="0" smtClean="0"/>
              <a:t>14</a:t>
            </a:r>
            <a:r>
              <a:rPr lang="ja-JP" altLang="en-US" dirty="0" smtClean="0"/>
              <a:t>時　那覇</a:t>
            </a:r>
            <a:r>
              <a:rPr lang="ja-JP" altLang="en-US" dirty="0"/>
              <a:t>空港集合 </a:t>
            </a:r>
            <a:endParaRPr lang="en-US" altLang="ja-JP" dirty="0" smtClean="0"/>
          </a:p>
          <a:p>
            <a:r>
              <a:rPr lang="en-US" altLang="ja-JP" dirty="0" smtClean="0"/>
              <a:t>15</a:t>
            </a:r>
            <a:r>
              <a:rPr lang="ja-JP" altLang="en-US" dirty="0" smtClean="0"/>
              <a:t>時　嘉数</a:t>
            </a:r>
            <a:r>
              <a:rPr lang="ja-JP" altLang="en-US" dirty="0"/>
              <a:t>高台</a:t>
            </a:r>
            <a:r>
              <a:rPr lang="ja-JP" altLang="en-US" dirty="0" smtClean="0"/>
              <a:t>（沖縄戦激戦地･普天間</a:t>
            </a:r>
            <a:r>
              <a:rPr lang="ja-JP" altLang="en-US" dirty="0"/>
              <a:t>基地眺望） </a:t>
            </a:r>
            <a:endParaRPr lang="en-US" altLang="ja-JP" dirty="0" smtClean="0"/>
          </a:p>
          <a:p>
            <a:r>
              <a:rPr lang="en-US" altLang="ja-JP" dirty="0" smtClean="0"/>
              <a:t>16</a:t>
            </a:r>
            <a:r>
              <a:rPr lang="ja-JP" altLang="en-US" dirty="0" smtClean="0"/>
              <a:t>時　佐</a:t>
            </a:r>
            <a:r>
              <a:rPr lang="ja-JP" altLang="en-US" dirty="0"/>
              <a:t>真下公園（普天間基地をフェンス越しに見学） </a:t>
            </a:r>
            <a:endParaRPr lang="en-US" altLang="ja-JP" dirty="0" smtClean="0"/>
          </a:p>
          <a:p>
            <a:r>
              <a:rPr lang="en-US" altLang="ja-JP" dirty="0" smtClean="0"/>
              <a:t>17</a:t>
            </a:r>
            <a:r>
              <a:rPr lang="ja-JP" altLang="en-US" dirty="0"/>
              <a:t>時</a:t>
            </a:r>
            <a:r>
              <a:rPr lang="en-US" altLang="ja-JP" dirty="0"/>
              <a:t>15</a:t>
            </a:r>
            <a:r>
              <a:rPr lang="ja-JP" altLang="en-US" dirty="0" smtClean="0"/>
              <a:t>分　学習会 </a:t>
            </a:r>
            <a:endParaRPr lang="en-US" altLang="ja-JP" dirty="0" smtClean="0"/>
          </a:p>
          <a:p>
            <a:r>
              <a:rPr lang="ja-JP" altLang="en-US" dirty="0" smtClean="0"/>
              <a:t>・</a:t>
            </a:r>
            <a:r>
              <a:rPr lang="ja-JP" altLang="en-US" dirty="0"/>
              <a:t>「沖縄県政の</a:t>
            </a:r>
            <a:r>
              <a:rPr lang="ja-JP" altLang="en-US" dirty="0" smtClean="0"/>
              <a:t>現状に</a:t>
            </a:r>
            <a:r>
              <a:rPr lang="ja-JP" altLang="en-US" dirty="0"/>
              <a:t>ついて</a:t>
            </a:r>
            <a:r>
              <a:rPr lang="ja-JP" altLang="en-US" dirty="0" smtClean="0"/>
              <a:t>」</a:t>
            </a:r>
            <a:endParaRPr lang="en-US" altLang="ja-JP" dirty="0" smtClean="0"/>
          </a:p>
          <a:p>
            <a:r>
              <a:rPr lang="ja-JP" altLang="en-US" dirty="0"/>
              <a:t>　</a:t>
            </a:r>
            <a:r>
              <a:rPr lang="ja-JP" altLang="en-US" dirty="0" smtClean="0"/>
              <a:t>比嘉</a:t>
            </a:r>
            <a:r>
              <a:rPr lang="ja-JP" altLang="en-US" dirty="0"/>
              <a:t>みずきさん（日本共産党・沖縄県議会議員</a:t>
            </a:r>
            <a:r>
              <a:rPr lang="ja-JP" altLang="en-US" dirty="0" smtClean="0"/>
              <a:t>）</a:t>
            </a:r>
            <a:endParaRPr lang="en-US" altLang="ja-JP" dirty="0" smtClean="0"/>
          </a:p>
          <a:p>
            <a:r>
              <a:rPr lang="ja-JP" altLang="en-US" dirty="0" smtClean="0"/>
              <a:t> </a:t>
            </a:r>
            <a:r>
              <a:rPr lang="ja-JP" altLang="en-US" dirty="0"/>
              <a:t>・「沖縄戦の証言」 </a:t>
            </a:r>
            <a:endParaRPr lang="en-US" altLang="ja-JP" dirty="0" smtClean="0"/>
          </a:p>
          <a:p>
            <a:r>
              <a:rPr lang="ja-JP" altLang="en-US" dirty="0"/>
              <a:t>　</a:t>
            </a:r>
            <a:r>
              <a:rPr lang="ja-JP" altLang="en-US" dirty="0" smtClean="0"/>
              <a:t>古堅実</a:t>
            </a:r>
            <a:r>
              <a:rPr lang="ja-JP" altLang="en-US" dirty="0"/>
              <a:t>吉さん（元鉄血勤皇隊</a:t>
            </a:r>
            <a:r>
              <a:rPr lang="ja-JP" altLang="en-US" dirty="0" smtClean="0"/>
              <a:t>）</a:t>
            </a:r>
            <a:endParaRPr lang="en-US" altLang="ja-JP" dirty="0" smtClean="0"/>
          </a:p>
          <a:p>
            <a:r>
              <a:rPr lang="ja-JP" altLang="en-US" dirty="0" smtClean="0"/>
              <a:t> </a:t>
            </a:r>
            <a:r>
              <a:rPr lang="en-US" altLang="ja-JP" dirty="0"/>
              <a:t>18</a:t>
            </a:r>
            <a:r>
              <a:rPr lang="ja-JP" altLang="en-US" dirty="0"/>
              <a:t>時</a:t>
            </a:r>
            <a:r>
              <a:rPr lang="en-US" altLang="ja-JP" dirty="0"/>
              <a:t>30</a:t>
            </a:r>
            <a:r>
              <a:rPr lang="ja-JP" altLang="en-US" dirty="0"/>
              <a:t>分沖縄県労連女性部のみなさんと交流</a:t>
            </a:r>
          </a:p>
        </p:txBody>
      </p:sp>
    </p:spTree>
    <p:extLst>
      <p:ext uri="{BB962C8B-B14F-4D97-AF65-F5344CB8AC3E}">
        <p14:creationId xmlns:p14="http://schemas.microsoft.com/office/powerpoint/2010/main" val="4043000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5447" y="986814"/>
            <a:ext cx="10486292" cy="1325563"/>
          </a:xfrm>
        </p:spPr>
        <p:txBody>
          <a:bodyPr>
            <a:normAutofit fontScale="90000"/>
          </a:bodyPr>
          <a:lstStyle/>
          <a:p>
            <a:pPr>
              <a:lnSpc>
                <a:spcPct val="100000"/>
              </a:lnSpc>
            </a:pPr>
            <a:r>
              <a:rPr kumimoji="1" lang="ja-JP" altLang="en-US" dirty="0" smtClean="0">
                <a:latin typeface="HG創英角ｺﾞｼｯｸUB" panose="020B0909000000000000" pitchFamily="49" charset="-128"/>
                <a:ea typeface="HG創英角ｺﾞｼｯｸUB" panose="020B0909000000000000" pitchFamily="49" charset="-128"/>
              </a:rPr>
              <a:t>ひめ</a:t>
            </a:r>
            <a:r>
              <a:rPr lang="ja-JP" altLang="en-US" dirty="0">
                <a:latin typeface="HG創英角ｺﾞｼｯｸUB" panose="020B0909000000000000" pitchFamily="49" charset="-128"/>
                <a:ea typeface="HG創英角ｺﾞｼｯｸUB" panose="020B0909000000000000" pitchFamily="49" charset="-128"/>
              </a:rPr>
              <a:t>ゆり祈念館</a:t>
            </a:r>
            <a:r>
              <a:rPr lang="ja-JP" altLang="en-US" sz="2200" b="1" dirty="0"/>
              <a:t>「ひめゆり」とは那覇市にあった沖縄師範学校女子部、県立第一高等女学校の二つの学校の</a:t>
            </a:r>
            <a:r>
              <a:rPr lang="ja-JP" altLang="en-US" sz="2200" b="1" dirty="0" smtClean="0"/>
              <a:t>呼び名。</a:t>
            </a:r>
            <a:r>
              <a:rPr lang="en-US" altLang="ja-JP" sz="2200" b="1" dirty="0"/>
              <a:t>1945</a:t>
            </a:r>
            <a:r>
              <a:rPr lang="ja-JP" altLang="en-US" sz="2200" b="1" dirty="0"/>
              <a:t>年</a:t>
            </a:r>
            <a:r>
              <a:rPr lang="en-US" altLang="ja-JP" sz="2200" b="1" dirty="0"/>
              <a:t>3</a:t>
            </a:r>
            <a:r>
              <a:rPr lang="ja-JP" altLang="en-US" sz="2200" b="1" dirty="0"/>
              <a:t>月</a:t>
            </a:r>
            <a:r>
              <a:rPr lang="en-US" altLang="ja-JP" sz="2200" b="1" dirty="0"/>
              <a:t>23</a:t>
            </a:r>
            <a:r>
              <a:rPr lang="ja-JP" altLang="en-US" sz="2200" b="1" dirty="0"/>
              <a:t>日、ひめゆりの生徒</a:t>
            </a:r>
            <a:r>
              <a:rPr lang="en-US" altLang="ja-JP" sz="2200" b="1" dirty="0"/>
              <a:t>222</a:t>
            </a:r>
            <a:r>
              <a:rPr lang="ja-JP" altLang="en-US" sz="2200" b="1" dirty="0"/>
              <a:t>人と教師</a:t>
            </a:r>
            <a:r>
              <a:rPr lang="en-US" altLang="ja-JP" sz="2200" b="1" dirty="0"/>
              <a:t>18</a:t>
            </a:r>
            <a:r>
              <a:rPr lang="ja-JP" altLang="en-US" sz="2200" b="1" dirty="0"/>
              <a:t>人が、日本軍の下で働くよう（負傷した兵士の世話など）</a:t>
            </a:r>
            <a:r>
              <a:rPr lang="ja-JP" altLang="en-US" sz="2200" b="1" dirty="0" smtClean="0"/>
              <a:t>命じられた</a:t>
            </a:r>
            <a:r>
              <a:rPr lang="ja-JP" altLang="en-US" sz="2200" b="1" dirty="0"/>
              <a:t>。ひめゆり学徒隊が最初に行ったのが、南風原町につくられた陸軍病院</a:t>
            </a:r>
            <a:r>
              <a:rPr lang="ja-JP" altLang="en-US" sz="2200" b="1" dirty="0" smtClean="0"/>
              <a:t>壕。</a:t>
            </a:r>
            <a:r>
              <a:rPr lang="ja-JP" altLang="en-US" sz="2200" b="1" dirty="0"/>
              <a:t>沖縄戦でひめゆりの生徒</a:t>
            </a:r>
            <a:r>
              <a:rPr lang="en-US" altLang="ja-JP" sz="2200" b="1" dirty="0"/>
              <a:t>222</a:t>
            </a:r>
            <a:r>
              <a:rPr lang="ja-JP" altLang="en-US" sz="2200" b="1" dirty="0"/>
              <a:t>人のうち</a:t>
            </a:r>
            <a:r>
              <a:rPr lang="en-US" altLang="ja-JP" sz="2200" b="1" dirty="0"/>
              <a:t>123</a:t>
            </a:r>
            <a:r>
              <a:rPr lang="ja-JP" altLang="en-US" sz="2200" b="1" dirty="0"/>
              <a:t>名が</a:t>
            </a:r>
            <a:r>
              <a:rPr lang="ja-JP" altLang="en-US" sz="2200" b="1" dirty="0" smtClean="0"/>
              <a:t>なくなったが</a:t>
            </a:r>
            <a:r>
              <a:rPr lang="ja-JP" altLang="en-US" sz="2200" b="1" dirty="0"/>
              <a:t>、</a:t>
            </a:r>
            <a:r>
              <a:rPr lang="en-US" altLang="ja-JP" sz="2200" b="1" dirty="0"/>
              <a:t>50</a:t>
            </a:r>
            <a:r>
              <a:rPr lang="ja-JP" altLang="en-US" sz="2200" b="1" dirty="0"/>
              <a:t>人余りは、いつどこで亡くなったのか、わからない</a:t>
            </a:r>
            <a:r>
              <a:rPr lang="ja-JP" altLang="en-US" sz="2200" b="1" dirty="0" smtClean="0"/>
              <a:t>まま。</a:t>
            </a:r>
            <a:r>
              <a:rPr lang="en-US" altLang="ja-JP" sz="2200" b="1" dirty="0" smtClean="0"/>
              <a:t>3</a:t>
            </a:r>
            <a:r>
              <a:rPr lang="ja-JP" altLang="en-US" sz="2200" b="1" dirty="0" smtClean="0"/>
              <a:t>月の動員から解散命令を受けるまでの</a:t>
            </a:r>
            <a:r>
              <a:rPr lang="en-US" altLang="ja-JP" sz="2200" b="1" dirty="0" smtClean="0"/>
              <a:t>90</a:t>
            </a:r>
            <a:r>
              <a:rPr lang="ja-JP" altLang="en-US" sz="2200" b="1" dirty="0" smtClean="0"/>
              <a:t>日間の犠牲者は</a:t>
            </a:r>
            <a:r>
              <a:rPr lang="en-US" altLang="ja-JP" sz="2200" b="1" dirty="0" smtClean="0"/>
              <a:t>19</a:t>
            </a:r>
            <a:r>
              <a:rPr lang="ja-JP" altLang="en-US" sz="2200" b="1" dirty="0" smtClean="0"/>
              <a:t>名、</a:t>
            </a:r>
            <a:r>
              <a:rPr lang="en-US" altLang="ja-JP" sz="2200" b="1" dirty="0" smtClean="0"/>
              <a:t>6</a:t>
            </a:r>
            <a:r>
              <a:rPr lang="ja-JP" altLang="en-US" sz="2200" b="1" dirty="0" smtClean="0"/>
              <a:t>月</a:t>
            </a:r>
            <a:r>
              <a:rPr lang="en-US" altLang="ja-JP" sz="2200" b="1" dirty="0" smtClean="0"/>
              <a:t>18</a:t>
            </a:r>
            <a:r>
              <a:rPr lang="ja-JP" altLang="en-US" sz="2200" b="1" dirty="0" smtClean="0"/>
              <a:t>日解散命令後のわずか数日で</a:t>
            </a:r>
            <a:r>
              <a:rPr lang="en-US" altLang="ja-JP" sz="2200" b="1" dirty="0" smtClean="0"/>
              <a:t>100</a:t>
            </a:r>
            <a:r>
              <a:rPr lang="ja-JP" altLang="en-US" sz="2200" b="1" dirty="0" smtClean="0"/>
              <a:t>余名が亡くなった</a:t>
            </a:r>
            <a:r>
              <a:rPr lang="ja-JP" altLang="en-US" sz="2200" b="1" dirty="0"/>
              <a:t>。</a:t>
            </a:r>
            <a:r>
              <a:rPr lang="en-US" altLang="ja-JP" sz="2200" b="1" dirty="0" smtClean="0"/>
              <a:t/>
            </a:r>
            <a:br>
              <a:rPr lang="en-US" altLang="ja-JP" sz="2200" b="1" dirty="0" smtClean="0"/>
            </a:br>
            <a:endParaRPr kumimoji="1" lang="ja-JP" altLang="en-US" sz="2200" b="1"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8106" y="2578588"/>
            <a:ext cx="6000750" cy="400050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354" y="3382596"/>
            <a:ext cx="4794738" cy="3196492"/>
          </a:xfrm>
          <a:prstGeom prst="rect">
            <a:avLst/>
          </a:prstGeom>
        </p:spPr>
      </p:pic>
    </p:spTree>
    <p:extLst>
      <p:ext uri="{BB962C8B-B14F-4D97-AF65-F5344CB8AC3E}">
        <p14:creationId xmlns:p14="http://schemas.microsoft.com/office/powerpoint/2010/main" val="98977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9149" y="668215"/>
            <a:ext cx="6503377" cy="943342"/>
          </a:xfrm>
        </p:spPr>
        <p:txBody>
          <a:bodyPr/>
          <a:lstStyle/>
          <a:p>
            <a:r>
              <a:rPr lang="ja-JP" altLang="en-US" dirty="0" smtClean="0">
                <a:latin typeface="HGP創英角ｺﾞｼｯｸUB" panose="020B0900000000000000" pitchFamily="50" charset="-128"/>
                <a:ea typeface="HGP創英角ｺﾞｼｯｸUB" panose="020B0900000000000000" pitchFamily="50" charset="-128"/>
              </a:rPr>
              <a:t>摩文仁の丘・平和の礎前</a:t>
            </a:r>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114" y="1464407"/>
            <a:ext cx="6989885" cy="4659924"/>
          </a:xfrm>
          <a:prstGeom prst="rect">
            <a:avLst/>
          </a:prstGeom>
        </p:spPr>
      </p:pic>
      <p:sp>
        <p:nvSpPr>
          <p:cNvPr id="4" name="タイトル 1"/>
          <p:cNvSpPr txBox="1">
            <a:spLocks/>
          </p:cNvSpPr>
          <p:nvPr/>
        </p:nvSpPr>
        <p:spPr>
          <a:xfrm>
            <a:off x="455734" y="1784839"/>
            <a:ext cx="3615104" cy="38246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t>戦争の犠牲者を悼み、沖縄戦の歴史を伝え、全世界の人々に「沖縄の平和の心を伝えたい」</a:t>
            </a:r>
            <a:endParaRPr lang="ja-JP" altLang="en-US" sz="2400" dirty="0"/>
          </a:p>
        </p:txBody>
      </p:sp>
      <p:sp>
        <p:nvSpPr>
          <p:cNvPr id="5" name="テキスト ボックス 4"/>
          <p:cNvSpPr txBox="1"/>
          <p:nvPr/>
        </p:nvSpPr>
        <p:spPr>
          <a:xfrm>
            <a:off x="1248507" y="515081"/>
            <a:ext cx="1389184" cy="400110"/>
          </a:xfrm>
          <a:prstGeom prst="rect">
            <a:avLst/>
          </a:prstGeom>
          <a:noFill/>
        </p:spPr>
        <p:txBody>
          <a:bodyPr wrap="square" rtlCol="0">
            <a:spAutoFit/>
          </a:bodyPr>
          <a:lstStyle/>
          <a:p>
            <a:r>
              <a:rPr kumimoji="1" lang="ja-JP" altLang="en-US" sz="2000" b="1" dirty="0" smtClean="0"/>
              <a:t>ま　ぶ　に</a:t>
            </a:r>
            <a:endParaRPr kumimoji="1" lang="ja-JP" altLang="en-US" sz="2000" b="1" dirty="0"/>
          </a:p>
        </p:txBody>
      </p:sp>
    </p:spTree>
    <p:extLst>
      <p:ext uri="{BB962C8B-B14F-4D97-AF65-F5344CB8AC3E}">
        <p14:creationId xmlns:p14="http://schemas.microsoft.com/office/powerpoint/2010/main" val="250836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4945" y="1134207"/>
            <a:ext cx="10509738" cy="978511"/>
          </a:xfrm>
        </p:spPr>
        <p:txBody>
          <a:bodyPr>
            <a:noAutofit/>
          </a:bodyPr>
          <a:lstStyle/>
          <a:p>
            <a:r>
              <a:rPr lang="en-US" altLang="ja-JP" sz="3600" b="1" dirty="0" smtClean="0">
                <a:latin typeface="HGSｺﾞｼｯｸM" panose="020B0600000000000000" pitchFamily="50" charset="-128"/>
                <a:ea typeface="HGSｺﾞｼｯｸM" panose="020B0600000000000000" pitchFamily="50" charset="-128"/>
              </a:rPr>
              <a:t>3</a:t>
            </a:r>
            <a:r>
              <a:rPr lang="ja-JP" altLang="en-US" sz="3600" b="1" dirty="0" smtClean="0">
                <a:latin typeface="HGSｺﾞｼｯｸM" panose="020B0600000000000000" pitchFamily="50" charset="-128"/>
                <a:ea typeface="HGSｺﾞｼｯｸM" panose="020B0600000000000000" pitchFamily="50" charset="-128"/>
              </a:rPr>
              <a:t>日間お世話</a:t>
            </a:r>
            <a:r>
              <a:rPr lang="ja-JP" altLang="en-US" sz="3600" b="1" dirty="0">
                <a:latin typeface="HGSｺﾞｼｯｸM" panose="020B0600000000000000" pitchFamily="50" charset="-128"/>
                <a:ea typeface="HGSｺﾞｼｯｸM" panose="020B0600000000000000" pitchFamily="50" charset="-128"/>
              </a:rPr>
              <a:t>に</a:t>
            </a:r>
            <a:r>
              <a:rPr lang="ja-JP" altLang="en-US" sz="3600" b="1" dirty="0" smtClean="0">
                <a:latin typeface="HGSｺﾞｼｯｸM" panose="020B0600000000000000" pitchFamily="50" charset="-128"/>
                <a:ea typeface="HGSｺﾞｼｯｸM" panose="020B0600000000000000" pitchFamily="50" charset="-128"/>
              </a:rPr>
              <a:t>なった</a:t>
            </a:r>
            <a:r>
              <a:rPr lang="en-US" altLang="ja-JP" sz="3600" b="1" dirty="0" smtClean="0">
                <a:latin typeface="HGSｺﾞｼｯｸM" panose="020B0600000000000000" pitchFamily="50" charset="-128"/>
                <a:ea typeface="HGSｺﾞｼｯｸM" panose="020B0600000000000000" pitchFamily="50" charset="-128"/>
              </a:rPr>
              <a:t/>
            </a:r>
            <a:br>
              <a:rPr lang="en-US" altLang="ja-JP" sz="3600" b="1" dirty="0" smtClean="0">
                <a:latin typeface="HGSｺﾞｼｯｸM" panose="020B0600000000000000" pitchFamily="50" charset="-128"/>
                <a:ea typeface="HGSｺﾞｼｯｸM" panose="020B0600000000000000" pitchFamily="50" charset="-128"/>
              </a:rPr>
            </a:br>
            <a:r>
              <a:rPr lang="ja-JP" altLang="en-US" sz="3600" b="1" dirty="0" smtClean="0">
                <a:latin typeface="HGSｺﾞｼｯｸM" panose="020B0600000000000000" pitchFamily="50" charset="-128"/>
                <a:ea typeface="HGSｺﾞｼｯｸM" panose="020B0600000000000000" pitchFamily="50" charset="-128"/>
              </a:rPr>
              <a:t>稲福</a:t>
            </a:r>
            <a:r>
              <a:rPr lang="ja-JP" altLang="en-US" sz="3600" b="1" dirty="0">
                <a:latin typeface="HGSｺﾞｼｯｸM" panose="020B0600000000000000" pitchFamily="50" charset="-128"/>
                <a:ea typeface="HGSｺﾞｼｯｸM" panose="020B0600000000000000" pitchFamily="50" charset="-128"/>
              </a:rPr>
              <a:t>勉</a:t>
            </a:r>
            <a:r>
              <a:rPr lang="ja-JP" altLang="en-US" sz="2000" b="1" dirty="0" smtClean="0">
                <a:latin typeface="HGSｺﾞｼｯｸM" panose="020B0600000000000000" pitchFamily="50" charset="-128"/>
                <a:ea typeface="HGSｺﾞｼｯｸM" panose="020B0600000000000000" pitchFamily="50" charset="-128"/>
              </a:rPr>
              <a:t>さん</a:t>
            </a:r>
            <a:r>
              <a:rPr lang="en-US" altLang="ja-JP" sz="2000" b="1" dirty="0" smtClean="0">
                <a:latin typeface="HGSｺﾞｼｯｸM" panose="020B0600000000000000" pitchFamily="50" charset="-128"/>
                <a:ea typeface="HGSｺﾞｼｯｸM" panose="020B0600000000000000" pitchFamily="50" charset="-128"/>
              </a:rPr>
              <a:t/>
            </a:r>
            <a:br>
              <a:rPr lang="en-US" altLang="ja-JP" sz="2000" b="1" dirty="0" smtClean="0">
                <a:latin typeface="HGSｺﾞｼｯｸM" panose="020B0600000000000000" pitchFamily="50" charset="-128"/>
                <a:ea typeface="HGSｺﾞｼｯｸM" panose="020B0600000000000000" pitchFamily="50" charset="-128"/>
              </a:rPr>
            </a:br>
            <a:r>
              <a:rPr lang="ja-JP" altLang="en-US" sz="2000" b="1" dirty="0" smtClean="0">
                <a:latin typeface="HGSｺﾞｼｯｸM" panose="020B0600000000000000" pitchFamily="50" charset="-128"/>
                <a:ea typeface="HGSｺﾞｼｯｸM" panose="020B0600000000000000" pitchFamily="50" charset="-128"/>
              </a:rPr>
              <a:t>（</a:t>
            </a:r>
            <a:r>
              <a:rPr lang="ja-JP" altLang="en-US" sz="2000" b="1" dirty="0">
                <a:latin typeface="HGSｺﾞｼｯｸM" panose="020B0600000000000000" pitchFamily="50" charset="-128"/>
                <a:ea typeface="HGSｺﾞｼｯｸM" panose="020B0600000000000000" pitchFamily="50" charset="-128"/>
              </a:rPr>
              <a:t>沖縄自治労連）</a:t>
            </a:r>
            <a:br>
              <a:rPr lang="ja-JP" altLang="en-US" sz="2000" b="1" dirty="0">
                <a:latin typeface="HGSｺﾞｼｯｸM" panose="020B0600000000000000" pitchFamily="50" charset="-128"/>
                <a:ea typeface="HGSｺﾞｼｯｸM" panose="020B0600000000000000" pitchFamily="50" charset="-128"/>
              </a:rPr>
            </a:br>
            <a:r>
              <a:rPr lang="ja-JP" altLang="en-US" sz="3600" b="1" dirty="0">
                <a:latin typeface="HGSｺﾞｼｯｸM" panose="020B0600000000000000" pitchFamily="50" charset="-128"/>
                <a:ea typeface="HGSｺﾞｼｯｸM" panose="020B0600000000000000" pitchFamily="50" charset="-128"/>
              </a:rPr>
              <a:t>仲村勝美</a:t>
            </a:r>
            <a:r>
              <a:rPr lang="ja-JP" altLang="en-US" sz="2000" b="1" dirty="0" smtClean="0">
                <a:latin typeface="HGSｺﾞｼｯｸM" panose="020B0600000000000000" pitchFamily="50" charset="-128"/>
                <a:ea typeface="HGSｺﾞｼｯｸM" panose="020B0600000000000000" pitchFamily="50" charset="-128"/>
              </a:rPr>
              <a:t>さん</a:t>
            </a:r>
            <a:r>
              <a:rPr lang="en-US" altLang="ja-JP" sz="2000" b="1" dirty="0" smtClean="0">
                <a:latin typeface="HGSｺﾞｼｯｸM" panose="020B0600000000000000" pitchFamily="50" charset="-128"/>
                <a:ea typeface="HGSｺﾞｼｯｸM" panose="020B0600000000000000" pitchFamily="50" charset="-128"/>
              </a:rPr>
              <a:t/>
            </a:r>
            <a:br>
              <a:rPr lang="en-US" altLang="ja-JP" sz="2000" b="1" dirty="0" smtClean="0">
                <a:latin typeface="HGSｺﾞｼｯｸM" panose="020B0600000000000000" pitchFamily="50" charset="-128"/>
                <a:ea typeface="HGSｺﾞｼｯｸM" panose="020B0600000000000000" pitchFamily="50" charset="-128"/>
              </a:rPr>
            </a:br>
            <a:r>
              <a:rPr lang="ja-JP" altLang="en-US" sz="2000" b="1" dirty="0" smtClean="0">
                <a:latin typeface="HGSｺﾞｼｯｸM" panose="020B0600000000000000" pitchFamily="50" charset="-128"/>
                <a:ea typeface="HGSｺﾞｼｯｸM" panose="020B0600000000000000" pitchFamily="50" charset="-128"/>
              </a:rPr>
              <a:t>（</a:t>
            </a:r>
            <a:r>
              <a:rPr lang="ja-JP" altLang="en-US" sz="2000" b="1" dirty="0">
                <a:latin typeface="HGSｺﾞｼｯｸM" panose="020B0600000000000000" pitchFamily="50" charset="-128"/>
                <a:ea typeface="HGSｺﾞｼｯｸM" panose="020B0600000000000000" pitchFamily="50" charset="-128"/>
              </a:rPr>
              <a:t>県労連女性部）</a:t>
            </a:r>
            <a:r>
              <a:rPr lang="ja-JP" altLang="en-US" sz="2000" b="1" dirty="0"/>
              <a:t/>
            </a:r>
            <a:br>
              <a:rPr lang="ja-JP" altLang="en-US" sz="2000" b="1" dirty="0"/>
            </a:br>
            <a:endParaRPr kumimoji="1" lang="ja-JP" altLang="en-US" sz="2000" b="1"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6539" y="975946"/>
            <a:ext cx="8068407" cy="6051305"/>
          </a:xfrm>
          <a:prstGeom prst="rect">
            <a:avLst/>
          </a:prstGeom>
        </p:spPr>
      </p:pic>
      <p:sp>
        <p:nvSpPr>
          <p:cNvPr id="4" name="正方形/長方形 3"/>
          <p:cNvSpPr/>
          <p:nvPr/>
        </p:nvSpPr>
        <p:spPr>
          <a:xfrm>
            <a:off x="422030" y="4932484"/>
            <a:ext cx="7746023" cy="923330"/>
          </a:xfrm>
          <a:prstGeom prst="rect">
            <a:avLst/>
          </a:prstGeom>
          <a:noFill/>
        </p:spPr>
        <p:txBody>
          <a:bodyPr wrap="square" lIns="91440" tIns="45720" rIns="91440" bIns="45720">
            <a:spAutoFit/>
          </a:bodyPr>
          <a:lstStyle/>
          <a:p>
            <a:pPr algn="ctr"/>
            <a:r>
              <a:rPr lang="ja-JP" altLang="en-US" sz="5400" b="0" cap="none" spc="0" dirty="0" smtClean="0">
                <a:ln w="0"/>
                <a:solidFill>
                  <a:srgbClr val="F43494"/>
                </a:solidFill>
                <a:effectLst>
                  <a:outerShdw blurRad="38100" dist="25400" dir="5400000" algn="ctr" rotWithShape="0">
                    <a:srgbClr val="6E747A">
                      <a:alpha val="43000"/>
                    </a:srgbClr>
                  </a:outerShdw>
                </a:effectLst>
                <a:latin typeface="HGS創英角ﾎﾟｯﾌﾟ体" panose="040B0A00000000000000" pitchFamily="50" charset="-128"/>
                <a:ea typeface="HGS創英角ﾎﾟｯﾌﾟ体" panose="040B0A00000000000000" pitchFamily="50" charset="-128"/>
              </a:rPr>
              <a:t>ありがとうございました</a:t>
            </a:r>
            <a:endParaRPr lang="ja-JP" altLang="en-US" sz="5400" b="0" cap="none" spc="0" dirty="0">
              <a:ln w="0"/>
              <a:solidFill>
                <a:srgbClr val="F43494"/>
              </a:solidFill>
              <a:effectLst>
                <a:outerShdw blurRad="38100" dist="25400" dir="5400000" algn="ctr" rotWithShape="0">
                  <a:srgbClr val="6E747A">
                    <a:alpha val="43000"/>
                  </a:srgb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403864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9763" y="3191606"/>
            <a:ext cx="10852639" cy="1336431"/>
          </a:xfrm>
        </p:spPr>
        <p:txBody>
          <a:bodyPr>
            <a:normAutofit fontScale="90000"/>
          </a:bodyPr>
          <a:lstStyle/>
          <a:p>
            <a:r>
              <a:rPr kumimoji="1" lang="ja-JP" altLang="en-US" dirty="0" smtClean="0"/>
              <a:t>　</a:t>
            </a:r>
            <a:r>
              <a:rPr kumimoji="1" lang="en-US" altLang="ja-JP" dirty="0" smtClean="0"/>
              <a:t/>
            </a:r>
            <a:br>
              <a:rPr kumimoji="1" lang="en-US" altLang="ja-JP" dirty="0" smtClean="0"/>
            </a:br>
            <a:r>
              <a:rPr kumimoji="1" lang="ja-JP" altLang="en-US" dirty="0" smtClean="0">
                <a:latin typeface="HGPｺﾞｼｯｸE" panose="020B0900000000000000" pitchFamily="50" charset="-128"/>
                <a:ea typeface="HGPｺﾞｼｯｸE" panose="020B0900000000000000" pitchFamily="50" charset="-128"/>
              </a:rPr>
              <a:t>写真撮影</a:t>
            </a:r>
            <a:r>
              <a:rPr lang="ja-JP" altLang="en-US" dirty="0" smtClean="0">
                <a:latin typeface="HGPｺﾞｼｯｸE" panose="020B0900000000000000" pitchFamily="50" charset="-128"/>
                <a:ea typeface="HGPｺﾞｼｯｸE" panose="020B0900000000000000" pitchFamily="50" charset="-128"/>
              </a:rPr>
              <a:t>とパワーポイント作成</a:t>
            </a:r>
            <a:r>
              <a:rPr lang="en-US" altLang="ja-JP" dirty="0" smtClean="0">
                <a:latin typeface="HGPｺﾞｼｯｸE" panose="020B0900000000000000" pitchFamily="50" charset="-128"/>
                <a:ea typeface="HGPｺﾞｼｯｸE" panose="020B0900000000000000" pitchFamily="50" charset="-128"/>
              </a:rPr>
              <a:t/>
            </a:r>
            <a:br>
              <a:rPr lang="en-US" altLang="ja-JP" dirty="0" smtClean="0">
                <a:latin typeface="HGPｺﾞｼｯｸE" panose="020B0900000000000000" pitchFamily="50" charset="-128"/>
                <a:ea typeface="HGPｺﾞｼｯｸE" panose="020B0900000000000000" pitchFamily="50" charset="-128"/>
              </a:rPr>
            </a:br>
            <a:r>
              <a:rPr lang="en-US" altLang="ja-JP" dirty="0" smtClean="0">
                <a:latin typeface="HGPｺﾞｼｯｸE" panose="020B0900000000000000" pitchFamily="50" charset="-128"/>
                <a:ea typeface="HGPｺﾞｼｯｸE" panose="020B0900000000000000" pitchFamily="50" charset="-128"/>
              </a:rPr>
              <a:t/>
            </a:r>
            <a:br>
              <a:rPr lang="en-US" altLang="ja-JP" dirty="0" smtClean="0">
                <a:latin typeface="HGPｺﾞｼｯｸE" panose="020B0900000000000000" pitchFamily="50" charset="-128"/>
                <a:ea typeface="HGPｺﾞｼｯｸE" panose="020B0900000000000000" pitchFamily="50" charset="-128"/>
              </a:rPr>
            </a:br>
            <a:r>
              <a:rPr lang="ja-JP" altLang="en-US" sz="3600" dirty="0" smtClean="0"/>
              <a:t>大西玲子</a:t>
            </a:r>
            <a:r>
              <a:rPr lang="en-US" altLang="ja-JP" sz="3600" dirty="0" smtClean="0"/>
              <a:t/>
            </a:r>
            <a:br>
              <a:rPr lang="en-US" altLang="ja-JP" sz="3600" dirty="0" smtClean="0"/>
            </a:br>
            <a:r>
              <a:rPr lang="ja-JP" altLang="en-US" sz="3600" dirty="0" smtClean="0"/>
              <a:t>山本由里子</a:t>
            </a:r>
            <a:r>
              <a:rPr lang="en-US" altLang="ja-JP" sz="3600" dirty="0" smtClean="0"/>
              <a:t/>
            </a:r>
            <a:br>
              <a:rPr lang="en-US" altLang="ja-JP" sz="3600" dirty="0" smtClean="0"/>
            </a:br>
            <a:r>
              <a:rPr lang="en-US" altLang="ja-JP" sz="3600" dirty="0"/>
              <a:t/>
            </a:r>
            <a:br>
              <a:rPr lang="en-US" altLang="ja-JP" sz="3600" dirty="0"/>
            </a:br>
            <a:r>
              <a:rPr lang="ja-JP" altLang="en-US" sz="3600" dirty="0" smtClean="0"/>
              <a:t>資料</a:t>
            </a:r>
            <a:r>
              <a:rPr lang="en-US" altLang="ja-JP" sz="3600" dirty="0" smtClean="0"/>
              <a:t/>
            </a:r>
            <a:br>
              <a:rPr lang="en-US" altLang="ja-JP" sz="3600" dirty="0" smtClean="0"/>
            </a:br>
            <a:r>
              <a:rPr lang="ja-JP" altLang="en-US" sz="2000" dirty="0" smtClean="0"/>
              <a:t>沖縄県「沖縄から伝えたい。米軍基地の話。」Ｑ＆ＡＢ</a:t>
            </a:r>
            <a:r>
              <a:rPr lang="en-US" altLang="ja-JP" sz="2000" dirty="0" err="1" smtClean="0"/>
              <a:t>ook</a:t>
            </a:r>
            <a:r>
              <a:rPr lang="en-US" altLang="ja-JP" sz="2000" dirty="0" smtClean="0"/>
              <a:t/>
            </a:r>
            <a:br>
              <a:rPr lang="en-US" altLang="ja-JP" sz="2000" dirty="0" smtClean="0"/>
            </a:br>
            <a:r>
              <a:rPr lang="ja-JP" altLang="en-US" sz="2000" dirty="0" smtClean="0"/>
              <a:t>名護市「米軍基地のこと　辺野古移設のこと」</a:t>
            </a:r>
            <a:r>
              <a:rPr lang="en-US" altLang="ja-JP" sz="2000" dirty="0" smtClean="0"/>
              <a:t/>
            </a:r>
            <a:br>
              <a:rPr lang="en-US" altLang="ja-JP" sz="2000" dirty="0" smtClean="0"/>
            </a:br>
            <a:r>
              <a:rPr lang="ja-JP" altLang="en-US" sz="2000" dirty="0" smtClean="0"/>
              <a:t>Ｖ</a:t>
            </a:r>
            <a:r>
              <a:rPr lang="en-US" altLang="ja-JP" sz="2000" dirty="0" err="1" smtClean="0"/>
              <a:t>oice</a:t>
            </a:r>
            <a:r>
              <a:rPr lang="en-US" altLang="ja-JP" sz="2000" dirty="0" smtClean="0"/>
              <a:t> of TAKAE</a:t>
            </a:r>
            <a:r>
              <a:rPr lang="ja-JP" altLang="en-US" sz="2000" dirty="0" smtClean="0"/>
              <a:t>「</a:t>
            </a:r>
            <a:r>
              <a:rPr lang="ja-JP" altLang="en-US" sz="2000" dirty="0" err="1" smtClean="0"/>
              <a:t>やんばるの</a:t>
            </a:r>
            <a:r>
              <a:rPr lang="ja-JP" altLang="en-US" sz="2000" dirty="0" smtClean="0"/>
              <a:t>森にヘリパッドいらない」</a:t>
            </a:r>
            <a:r>
              <a:rPr lang="en-US" altLang="ja-JP" sz="2000" dirty="0"/>
              <a:t/>
            </a:r>
            <a:br>
              <a:rPr lang="en-US" altLang="ja-JP" sz="2000" dirty="0"/>
            </a:br>
            <a:r>
              <a:rPr lang="ja-JP" altLang="en-US" sz="2000" dirty="0" smtClean="0"/>
              <a:t>南城市「糸数アブチラガマ」</a:t>
            </a:r>
            <a:r>
              <a:rPr lang="en-US" altLang="ja-JP" sz="2000" dirty="0" smtClean="0"/>
              <a:t/>
            </a:r>
            <a:br>
              <a:rPr lang="en-US" altLang="ja-JP" sz="2000" dirty="0" smtClean="0"/>
            </a:br>
            <a:r>
              <a:rPr lang="ja-JP" altLang="en-US" sz="2000" dirty="0" smtClean="0"/>
              <a:t>ひめゆり平和祈念館資料館</a:t>
            </a:r>
            <a:r>
              <a:rPr lang="en-US" altLang="ja-JP" sz="2000" dirty="0" smtClean="0"/>
              <a:t/>
            </a:r>
            <a:br>
              <a:rPr lang="en-US" altLang="ja-JP" sz="2000" dirty="0" smtClean="0"/>
            </a:br>
            <a:r>
              <a:rPr lang="en-US" altLang="ja-JP" sz="2000" dirty="0"/>
              <a:t/>
            </a:r>
            <a:br>
              <a:rPr lang="en-US" altLang="ja-JP" sz="2000" dirty="0"/>
            </a:br>
            <a:r>
              <a:rPr lang="en-US" altLang="ja-JP" sz="2000" dirty="0" smtClean="0"/>
              <a:t/>
            </a:r>
            <a:br>
              <a:rPr lang="en-US" altLang="ja-JP" sz="2000" dirty="0" smtClean="0"/>
            </a:br>
            <a:r>
              <a:rPr lang="ja-JP" altLang="en-US" sz="2000" dirty="0" smtClean="0"/>
              <a:t>　　　　　　</a:t>
            </a:r>
            <a:r>
              <a:rPr lang="ja-JP" altLang="en-US" sz="2700" b="1" dirty="0" smtClean="0"/>
              <a:t>あと</a:t>
            </a:r>
            <a:r>
              <a:rPr lang="en-US" altLang="ja-JP" sz="2700" b="1" dirty="0" smtClean="0"/>
              <a:t>1</a:t>
            </a:r>
            <a:r>
              <a:rPr lang="ja-JP" altLang="en-US" sz="2700" b="1" dirty="0" smtClean="0"/>
              <a:t>ページ続きます</a:t>
            </a:r>
            <a:r>
              <a:rPr lang="en-US" altLang="ja-JP" sz="2700" b="1" dirty="0" smtClean="0"/>
              <a:t/>
            </a:r>
            <a:br>
              <a:rPr lang="en-US" altLang="ja-JP" sz="2700" b="1" dirty="0" smtClean="0"/>
            </a:br>
            <a:r>
              <a:rPr lang="en-US" altLang="ja-JP" sz="2000" dirty="0"/>
              <a:t/>
            </a:r>
            <a:br>
              <a:rPr lang="en-US" altLang="ja-JP" sz="2000" dirty="0"/>
            </a:br>
            <a:r>
              <a:rPr lang="en-US" altLang="ja-JP" sz="2000" dirty="0" smtClean="0"/>
              <a:t/>
            </a:r>
            <a:br>
              <a:rPr lang="en-US" altLang="ja-JP" sz="2000" dirty="0" smtClean="0"/>
            </a:br>
            <a:r>
              <a:rPr lang="en-US" altLang="ja-JP" sz="2000" dirty="0"/>
              <a:t/>
            </a:r>
            <a:br>
              <a:rPr lang="en-US" altLang="ja-JP" sz="2000" dirty="0"/>
            </a:br>
            <a:r>
              <a:rPr lang="en-US" altLang="ja-JP" sz="2000" dirty="0" smtClean="0"/>
              <a:t/>
            </a:r>
            <a:br>
              <a:rPr lang="en-US" altLang="ja-JP" sz="2000" dirty="0" smtClean="0"/>
            </a:br>
            <a:r>
              <a:rPr lang="en-US" altLang="ja-JP" sz="2000" dirty="0" smtClean="0"/>
              <a:t/>
            </a:r>
            <a:br>
              <a:rPr lang="en-US" altLang="ja-JP" sz="2000" dirty="0" smtClean="0"/>
            </a:br>
            <a:r>
              <a:rPr lang="en-US" altLang="ja-JP" sz="2700" dirty="0" smtClean="0"/>
              <a:t/>
            </a:r>
            <a:br>
              <a:rPr lang="en-US" altLang="ja-JP" sz="2700" dirty="0" smtClean="0"/>
            </a:br>
            <a:endParaRPr kumimoji="1" lang="ja-JP" altLang="en-US" sz="27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6394" y="3191606"/>
            <a:ext cx="3903784" cy="2927838"/>
          </a:xfrm>
          <a:prstGeom prst="rect">
            <a:avLst/>
          </a:prstGeom>
        </p:spPr>
      </p:pic>
    </p:spTree>
    <p:extLst>
      <p:ext uri="{BB962C8B-B14F-4D97-AF65-F5344CB8AC3E}">
        <p14:creationId xmlns:p14="http://schemas.microsoft.com/office/powerpoint/2010/main" val="5832869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741240" y="505192"/>
            <a:ext cx="10515600" cy="1015877"/>
          </a:xfrm>
        </p:spPr>
        <p:txBody>
          <a:bodyPr>
            <a:normAutofit fontScale="90000"/>
          </a:bodyPr>
          <a:lstStyle/>
          <a:p>
            <a:r>
              <a:rPr kumimoji="1" lang="ja-JP" altLang="en-US" dirty="0" smtClean="0">
                <a:latin typeface="HGP創英角ｺﾞｼｯｸUB" panose="020B0900000000000000" pitchFamily="50" charset="-128"/>
                <a:ea typeface="HGP創英角ｺﾞｼｯｸUB" panose="020B0900000000000000" pitchFamily="50" charset="-128"/>
              </a:rPr>
              <a:t>名護市長選</a:t>
            </a:r>
            <a:r>
              <a:rPr kumimoji="1" lang="ja-JP" altLang="en-US" dirty="0" smtClean="0"/>
              <a:t>　</a:t>
            </a:r>
            <a:r>
              <a:rPr kumimoji="1" lang="en-US" altLang="ja-JP" sz="4000" dirty="0" smtClean="0">
                <a:latin typeface="HGS創英角ｺﾞｼｯｸUB" panose="020B0900000000000000" pitchFamily="50" charset="-128"/>
                <a:ea typeface="HGS創英角ｺﾞｼｯｸUB" panose="020B0900000000000000" pitchFamily="50" charset="-128"/>
              </a:rPr>
              <a:t>1</a:t>
            </a:r>
            <a:r>
              <a:rPr kumimoji="1" lang="ja-JP" altLang="en-US" sz="4000" dirty="0" smtClean="0">
                <a:latin typeface="HGS創英角ｺﾞｼｯｸUB" panose="020B0900000000000000" pitchFamily="50" charset="-128"/>
                <a:ea typeface="HGS創英角ｺﾞｼｯｸUB" panose="020B0900000000000000" pitchFamily="50" charset="-128"/>
              </a:rPr>
              <a:t>月</a:t>
            </a:r>
            <a:r>
              <a:rPr kumimoji="1" lang="en-US" altLang="ja-JP" sz="4000" dirty="0" smtClean="0">
                <a:latin typeface="HGS創英角ｺﾞｼｯｸUB" panose="020B0900000000000000" pitchFamily="50" charset="-128"/>
                <a:ea typeface="HGS創英角ｺﾞｼｯｸUB" panose="020B0900000000000000" pitchFamily="50" charset="-128"/>
              </a:rPr>
              <a:t>28</a:t>
            </a:r>
            <a:r>
              <a:rPr kumimoji="1" lang="ja-JP" altLang="en-US" sz="4000" dirty="0" smtClean="0">
                <a:latin typeface="HGS創英角ｺﾞｼｯｸUB" panose="020B0900000000000000" pitchFamily="50" charset="-128"/>
                <a:ea typeface="HGS創英角ｺﾞｼｯｸUB" panose="020B0900000000000000" pitchFamily="50" charset="-128"/>
              </a:rPr>
              <a:t>日告示　</a:t>
            </a:r>
            <a:r>
              <a:rPr kumimoji="1" lang="en-US" altLang="ja-JP" sz="4000" dirty="0" smtClean="0">
                <a:latin typeface="HGS創英角ｺﾞｼｯｸUB" panose="020B0900000000000000" pitchFamily="50" charset="-128"/>
                <a:ea typeface="HGS創英角ｺﾞｼｯｸUB" panose="020B0900000000000000" pitchFamily="50" charset="-128"/>
              </a:rPr>
              <a:t>2</a:t>
            </a:r>
            <a:r>
              <a:rPr kumimoji="1" lang="ja-JP" altLang="en-US" sz="4000" dirty="0" smtClean="0">
                <a:latin typeface="HGS創英角ｺﾞｼｯｸUB" panose="020B0900000000000000" pitchFamily="50" charset="-128"/>
                <a:ea typeface="HGS創英角ｺﾞｼｯｸUB" panose="020B0900000000000000" pitchFamily="50" charset="-128"/>
              </a:rPr>
              <a:t>月</a:t>
            </a:r>
            <a:r>
              <a:rPr kumimoji="1" lang="en-US" altLang="ja-JP" sz="4000" dirty="0" smtClean="0">
                <a:latin typeface="HGS創英角ｺﾞｼｯｸUB" panose="020B0900000000000000" pitchFamily="50" charset="-128"/>
                <a:ea typeface="HGS創英角ｺﾞｼｯｸUB" panose="020B0900000000000000" pitchFamily="50" charset="-128"/>
              </a:rPr>
              <a:t>4</a:t>
            </a:r>
            <a:r>
              <a:rPr kumimoji="1" lang="ja-JP" altLang="en-US" sz="4000" dirty="0" smtClean="0">
                <a:latin typeface="HGS創英角ｺﾞｼｯｸUB" panose="020B0900000000000000" pitchFamily="50" charset="-128"/>
                <a:ea typeface="HGS創英角ｺﾞｼｯｸUB" panose="020B0900000000000000" pitchFamily="50" charset="-128"/>
              </a:rPr>
              <a:t>日投開票</a:t>
            </a:r>
            <a:endParaRPr kumimoji="1" lang="ja-JP" altLang="en-US" sz="4000" dirty="0">
              <a:latin typeface="HGS創英角ｺﾞｼｯｸUB" panose="020B0900000000000000" pitchFamily="50" charset="-128"/>
              <a:ea typeface="HGS創英角ｺﾞｼｯｸUB" panose="020B0900000000000000" pitchFamily="50" charset="-128"/>
            </a:endParaRPr>
          </a:p>
        </p:txBody>
      </p:sp>
      <p:sp>
        <p:nvSpPr>
          <p:cNvPr id="3" name="テキスト プレースホルダー 2"/>
          <p:cNvSpPr>
            <a:spLocks noGrp="1"/>
          </p:cNvSpPr>
          <p:nvPr>
            <p:ph type="body" idx="1"/>
          </p:nvPr>
        </p:nvSpPr>
        <p:spPr>
          <a:xfrm>
            <a:off x="784963" y="1729434"/>
            <a:ext cx="10819911" cy="3077308"/>
          </a:xfrm>
        </p:spPr>
        <p:txBody>
          <a:bodyPr>
            <a:normAutofit fontScale="92500" lnSpcReduction="20000"/>
          </a:bodyPr>
          <a:lstStyle/>
          <a:p>
            <a:r>
              <a:rPr kumimoji="1" lang="ja-JP" altLang="en-US" sz="3000" b="1" dirty="0" smtClean="0">
                <a:solidFill>
                  <a:schemeClr val="tx1"/>
                </a:solidFill>
              </a:rPr>
              <a:t>民意で、辺野古新基地建設を断念させる！</a:t>
            </a:r>
            <a:endParaRPr kumimoji="1" lang="en-US" altLang="ja-JP" sz="3000" b="1" dirty="0" smtClean="0">
              <a:solidFill>
                <a:schemeClr val="tx1"/>
              </a:solidFill>
            </a:endParaRPr>
          </a:p>
          <a:p>
            <a:r>
              <a:rPr lang="ja-JP" altLang="en-US" sz="3000" b="1" dirty="0" smtClean="0">
                <a:solidFill>
                  <a:schemeClr val="tx1"/>
                </a:solidFill>
              </a:rPr>
              <a:t>安全・平和な名護市、子供の未来紡ぐ名護へ！</a:t>
            </a:r>
            <a:endParaRPr lang="en-US" altLang="ja-JP" sz="3000" b="1" dirty="0" smtClean="0">
              <a:solidFill>
                <a:schemeClr val="tx1"/>
              </a:solidFill>
            </a:endParaRPr>
          </a:p>
          <a:p>
            <a:r>
              <a:rPr kumimoji="1" lang="ja-JP" altLang="en-US" sz="3000" b="1" dirty="0" smtClean="0">
                <a:solidFill>
                  <a:schemeClr val="tx1"/>
                </a:solidFill>
              </a:rPr>
              <a:t>全国から支援で</a:t>
            </a:r>
            <a:endParaRPr kumimoji="1" lang="en-US" altLang="ja-JP" sz="3000" b="1" dirty="0" smtClean="0">
              <a:solidFill>
                <a:schemeClr val="tx1"/>
              </a:solidFill>
            </a:endParaRPr>
          </a:p>
          <a:p>
            <a:r>
              <a:rPr lang="ja-JP" altLang="en-US" sz="7100" dirty="0" smtClean="0">
                <a:solidFill>
                  <a:srgbClr val="0070C0"/>
                </a:solidFill>
                <a:latin typeface="HGP創英角ｺﾞｼｯｸUB" panose="020B0900000000000000" pitchFamily="50" charset="-128"/>
                <a:ea typeface="HGP創英角ｺﾞｼｯｸUB" panose="020B0900000000000000" pitchFamily="50" charset="-128"/>
              </a:rPr>
              <a:t>稲嶺ススム　</a:t>
            </a:r>
            <a:endParaRPr lang="en-US" altLang="ja-JP" sz="7100" dirty="0" smtClean="0">
              <a:solidFill>
                <a:srgbClr val="0070C0"/>
              </a:solidFill>
              <a:latin typeface="HGP創英角ｺﾞｼｯｸUB" panose="020B0900000000000000" pitchFamily="50" charset="-128"/>
              <a:ea typeface="HGP創英角ｺﾞｼｯｸUB" panose="020B0900000000000000" pitchFamily="50" charset="-128"/>
            </a:endParaRPr>
          </a:p>
          <a:p>
            <a:r>
              <a:rPr lang="en-US" altLang="ja-JP" sz="7100" dirty="0" smtClean="0">
                <a:latin typeface="HGP創英角ｺﾞｼｯｸUB" panose="020B0900000000000000" pitchFamily="50" charset="-128"/>
                <a:ea typeface="HGP創英角ｺﾞｼｯｸUB" panose="020B0900000000000000" pitchFamily="50" charset="-128"/>
              </a:rPr>
              <a:t>3</a:t>
            </a:r>
            <a:r>
              <a:rPr lang="ja-JP" altLang="en-US" sz="7100" dirty="0" smtClean="0">
                <a:latin typeface="HGP創英角ｺﾞｼｯｸUB" panose="020B0900000000000000" pitchFamily="50" charset="-128"/>
                <a:ea typeface="HGP創英角ｺﾞｼｯｸUB" panose="020B0900000000000000" pitchFamily="50" charset="-128"/>
              </a:rPr>
              <a:t>期目の当選を！</a:t>
            </a:r>
            <a:endParaRPr kumimoji="1" lang="ja-JP" altLang="en-US" sz="7100" dirty="0">
              <a:latin typeface="HGP創英角ｺﾞｼｯｸUB" panose="020B0900000000000000" pitchFamily="50" charset="-128"/>
              <a:ea typeface="HGP創英角ｺﾞｼｯｸUB" panose="020B0900000000000000" pitchFamily="50" charset="-128"/>
            </a:endParaRPr>
          </a:p>
        </p:txBody>
      </p:sp>
      <p:sp>
        <p:nvSpPr>
          <p:cNvPr id="4" name="Rectangle 2"/>
          <p:cNvSpPr>
            <a:spLocks noChangeArrowheads="1"/>
          </p:cNvSpPr>
          <p:nvPr/>
        </p:nvSpPr>
        <p:spPr bwMode="auto">
          <a:xfrm>
            <a:off x="5699125" y="0"/>
            <a:ext cx="793750" cy="0"/>
          </a:xfrm>
          <a:prstGeom prst="rect">
            <a:avLst/>
          </a:prstGeom>
          <a:solidFill>
            <a:srgbClr val="E1E1E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666666"/>
                </a:solidFill>
                <a:effectLst/>
                <a:latin typeface="Arial" pitchFamily="34" charset="0"/>
                <a:ea typeface="ＭＳ Ｐゴシック" pitchFamily="50" charset="-128"/>
                <a:cs typeface="ＭＳ Ｐゴシック" pitchFamily="50" charset="-128"/>
              </a:rPr>
              <a:t>8(月) 14:34配信 </a:t>
            </a:r>
            <a:endParaRPr kumimoji="1" lang="ja-JP" altLang="ja-JP" sz="1000" b="1" i="0" u="none" strike="noStrike" cap="none" normalizeH="0" baseline="0" smtClean="0">
              <a:ln>
                <a:noFill/>
              </a:ln>
              <a:solidFill>
                <a:srgbClr val="666666"/>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29" name="Picture 5" descr="稲嶺氏、辺野古反対を強調　名護市長選で政策発表">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358" y="1549726"/>
            <a:ext cx="2414710" cy="3285321"/>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609591" y="4684735"/>
            <a:ext cx="10292219" cy="1200329"/>
          </a:xfrm>
          <a:prstGeom prst="rect">
            <a:avLst/>
          </a:prstGeom>
        </p:spPr>
        <p:txBody>
          <a:bodyPr wrap="square">
            <a:spAutoFit/>
          </a:bodyPr>
          <a:lstStyle/>
          <a:p>
            <a:r>
              <a:rPr lang="ja-JP" altLang="en-US" sz="1200" dirty="0" smtClean="0"/>
              <a:t>現職</a:t>
            </a:r>
            <a:r>
              <a:rPr lang="ja-JP" altLang="en-US" sz="1200" dirty="0"/>
              <a:t>の稲嶺進氏（７２）＝社民、共産、社大、自由、民進推薦＝が８日、名護市内で公約を発表した。</a:t>
            </a:r>
            <a:br>
              <a:rPr lang="ja-JP" altLang="en-US" sz="1200" dirty="0"/>
            </a:br>
            <a:r>
              <a:rPr lang="ja-JP" altLang="en-US" sz="1200" dirty="0"/>
              <a:t>　米軍普天間飛行場の名護市辺野古移設について「市民の命と暮らし、県民の誇りと尊厳を守り抜くために新基地は造らせない」と強調し、新基地問題に終止符を打つと訴えた。</a:t>
            </a:r>
            <a:br>
              <a:rPr lang="ja-JP" altLang="en-US" sz="1200" dirty="0"/>
            </a:br>
            <a:r>
              <a:rPr lang="ja-JP" altLang="en-US" sz="1200" dirty="0"/>
              <a:t>　北部活性化について「大胆な産業振興で地域経済を発展させる」とし、ＩＴイノベーション戦略センター誘致や、那覇～名護間の高速艇運行、観光ロープウェイ構想推進などを掲げた。</a:t>
            </a:r>
            <a:br>
              <a:rPr lang="ja-JP" altLang="en-US" sz="1200" dirty="0"/>
            </a:br>
            <a:r>
              <a:rPr lang="ja-JP" altLang="en-US" sz="1200" dirty="0"/>
              <a:t>　その他、給付型奨学金創設などの教育・子育て支援や、基幹病院設置、区財政支援実施など七つの柱を掲げた。</a:t>
            </a:r>
            <a:r>
              <a:rPr lang="en-US" altLang="ja-JP" sz="1200" dirty="0"/>
              <a:t>【</a:t>
            </a:r>
            <a:r>
              <a:rPr lang="ja-JP" altLang="en-US" sz="1200" dirty="0"/>
              <a:t>琉球新報電子版</a:t>
            </a:r>
            <a:r>
              <a:rPr lang="en-US" altLang="ja-JP" sz="1200" dirty="0"/>
              <a:t>】</a:t>
            </a:r>
            <a:endParaRPr lang="ja-JP" altLang="en-US" sz="1200" dirty="0"/>
          </a:p>
        </p:txBody>
      </p:sp>
      <p:sp>
        <p:nvSpPr>
          <p:cNvPr id="7" name="正方形/長方形 6"/>
          <p:cNvSpPr/>
          <p:nvPr/>
        </p:nvSpPr>
        <p:spPr>
          <a:xfrm>
            <a:off x="580365" y="5977833"/>
            <a:ext cx="10630430" cy="369332"/>
          </a:xfrm>
          <a:prstGeom prst="rect">
            <a:avLst/>
          </a:prstGeom>
        </p:spPr>
        <p:txBody>
          <a:bodyPr wrap="square">
            <a:spAutoFit/>
          </a:bodyPr>
          <a:lstStyle/>
          <a:p>
            <a:r>
              <a:rPr lang="ja-JP" altLang="en-US" dirty="0"/>
              <a:t>資金カンパをよびかけます</a:t>
            </a:r>
            <a:r>
              <a:rPr lang="ja-JP" altLang="en-US" dirty="0" smtClean="0"/>
              <a:t>。沖縄県</a:t>
            </a:r>
            <a:r>
              <a:rPr lang="ja-JP" altLang="en-US" dirty="0"/>
              <a:t>労働金庫　本店</a:t>
            </a:r>
            <a:r>
              <a:rPr lang="ja-JP" altLang="en-US" dirty="0" smtClean="0"/>
              <a:t>営業部</a:t>
            </a:r>
            <a:r>
              <a:rPr lang="ja-JP" altLang="en-US" dirty="0"/>
              <a:t>　普通預金　№</a:t>
            </a:r>
            <a:r>
              <a:rPr lang="ja-JP" altLang="en-US" dirty="0" smtClean="0"/>
              <a:t>２５２６０２８沖縄県</a:t>
            </a:r>
            <a:r>
              <a:rPr lang="ja-JP" altLang="en-US" dirty="0"/>
              <a:t>労連　　</a:t>
            </a:r>
          </a:p>
        </p:txBody>
      </p:sp>
    </p:spTree>
    <p:extLst>
      <p:ext uri="{BB962C8B-B14F-4D97-AF65-F5344CB8AC3E}">
        <p14:creationId xmlns:p14="http://schemas.microsoft.com/office/powerpoint/2010/main" val="2977975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9578" y="0"/>
            <a:ext cx="64095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26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創英角ｺﾞｼｯｸUB" panose="020B0909000000000000" pitchFamily="49" charset="-128"/>
                <a:ea typeface="HG創英角ｺﾞｼｯｸUB" panose="020B0909000000000000" pitchFamily="49" charset="-128"/>
              </a:rPr>
              <a:t>嘉数高台</a:t>
            </a:r>
            <a:r>
              <a:rPr lang="ja-JP" altLang="en-US" sz="2400" dirty="0"/>
              <a:t>日本軍がアメリカ軍を迎え撃つための</a:t>
            </a:r>
            <a:r>
              <a:rPr lang="ja-JP" altLang="en-US" sz="2400" dirty="0" smtClean="0"/>
              <a:t>陣地。</a:t>
            </a:r>
            <a:r>
              <a:rPr lang="en-US" altLang="ja-JP" sz="2400" dirty="0"/>
              <a:t>1945</a:t>
            </a:r>
            <a:r>
              <a:rPr lang="ja-JP" altLang="en-US" sz="2400" dirty="0"/>
              <a:t>年の</a:t>
            </a:r>
            <a:r>
              <a:rPr lang="en-US" altLang="ja-JP" sz="2400" dirty="0"/>
              <a:t>4</a:t>
            </a:r>
            <a:r>
              <a:rPr lang="ja-JP" altLang="en-US" sz="2400" dirty="0"/>
              <a:t>月</a:t>
            </a:r>
            <a:r>
              <a:rPr lang="en-US" altLang="ja-JP" sz="2400" dirty="0"/>
              <a:t>1</a:t>
            </a:r>
            <a:r>
              <a:rPr lang="ja-JP" altLang="en-US" sz="2400" dirty="0" smtClean="0"/>
              <a:t>日、住民を巻き込んでの戦闘が始まる。</a:t>
            </a:r>
            <a:r>
              <a:rPr lang="en-US" altLang="ja-JP" sz="2400" b="1" dirty="0" smtClean="0"/>
              <a:t>16</a:t>
            </a:r>
            <a:r>
              <a:rPr lang="ja-JP" altLang="en-US" sz="2400" b="1" dirty="0" smtClean="0"/>
              <a:t>日間の戦闘で</a:t>
            </a:r>
            <a:r>
              <a:rPr lang="en-US" altLang="ja-JP" sz="2400" b="1" dirty="0" smtClean="0"/>
              <a:t>53</a:t>
            </a:r>
            <a:r>
              <a:rPr lang="ja-JP" altLang="en-US" sz="2400" b="1" dirty="0" smtClean="0"/>
              <a:t>％の住民が死亡。</a:t>
            </a:r>
            <a:endParaRPr kumimoji="1" lang="ja-JP" altLang="en-US" sz="2400" b="1"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43700" y="1594315"/>
            <a:ext cx="4762501" cy="3571876"/>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957386"/>
            <a:ext cx="5905500" cy="4429125"/>
          </a:xfrm>
          <a:prstGeom prst="rect">
            <a:avLst/>
          </a:prstGeom>
        </p:spPr>
      </p:pic>
      <p:sp>
        <p:nvSpPr>
          <p:cNvPr id="3" name="正方形/長方形 2"/>
          <p:cNvSpPr/>
          <p:nvPr/>
        </p:nvSpPr>
        <p:spPr>
          <a:xfrm>
            <a:off x="7314839" y="5407019"/>
            <a:ext cx="4038961" cy="400110"/>
          </a:xfrm>
          <a:prstGeom prst="rect">
            <a:avLst/>
          </a:prstGeom>
        </p:spPr>
        <p:txBody>
          <a:bodyPr wrap="square">
            <a:spAutoFit/>
          </a:bodyPr>
          <a:lstStyle/>
          <a:p>
            <a:r>
              <a:rPr lang="ja-JP" altLang="en-US" sz="2000" dirty="0" smtClean="0"/>
              <a:t>今は子どもたちが遊ぶ公園</a:t>
            </a:r>
            <a:r>
              <a:rPr lang="ja-JP" altLang="en-US" dirty="0" smtClean="0"/>
              <a:t>に</a:t>
            </a:r>
            <a:endParaRPr lang="ja-JP" altLang="en-US" dirty="0"/>
          </a:p>
        </p:txBody>
      </p:sp>
    </p:spTree>
    <p:extLst>
      <p:ext uri="{BB962C8B-B14F-4D97-AF65-F5344CB8AC3E}">
        <p14:creationId xmlns:p14="http://schemas.microsoft.com/office/powerpoint/2010/main" val="18246845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506509" y="389966"/>
            <a:ext cx="5228292" cy="5997388"/>
          </a:xfrm>
          <a:prstGeom prst="rect">
            <a:avLst/>
          </a:prstGeom>
        </p:spPr>
      </p:pic>
      <p:sp>
        <p:nvSpPr>
          <p:cNvPr id="2" name="タイトル 1"/>
          <p:cNvSpPr>
            <a:spLocks noGrp="1"/>
          </p:cNvSpPr>
          <p:nvPr>
            <p:ph type="title"/>
          </p:nvPr>
        </p:nvSpPr>
        <p:spPr>
          <a:xfrm>
            <a:off x="712694" y="1"/>
            <a:ext cx="5793815" cy="6104964"/>
          </a:xfrm>
        </p:spPr>
        <p:txBody>
          <a:bodyPr>
            <a:normAutofit fontScale="90000"/>
          </a:bodyPr>
          <a:lstStyle/>
          <a:p>
            <a:r>
              <a:rPr lang="en-US" altLang="ja-JP" sz="1600" dirty="0" smtClean="0"/>
              <a:t/>
            </a:r>
            <a:br>
              <a:rPr lang="en-US" altLang="ja-JP" sz="1600" dirty="0" smtClean="0"/>
            </a:br>
            <a:r>
              <a:rPr lang="en-US" altLang="ja-JP" sz="1600" dirty="0" smtClean="0"/>
              <a:t/>
            </a:r>
            <a:br>
              <a:rPr lang="en-US" altLang="ja-JP" sz="1600" dirty="0" smtClean="0"/>
            </a:br>
            <a:r>
              <a:rPr lang="en-US" altLang="ja-JP" sz="1600" dirty="0"/>
              <a:t/>
            </a:r>
            <a:br>
              <a:rPr lang="en-US" altLang="ja-JP" sz="1600" dirty="0"/>
            </a:br>
            <a:r>
              <a:rPr lang="en-US" altLang="ja-JP" sz="1600" dirty="0" smtClean="0">
                <a:latin typeface="HGｺﾞｼｯｸM" panose="020B0609000000000000" pitchFamily="49" charset="-128"/>
                <a:ea typeface="HGｺﾞｼｯｸM" panose="020B0609000000000000" pitchFamily="49" charset="-128"/>
              </a:rPr>
              <a:t/>
            </a:r>
            <a:br>
              <a:rPr lang="en-US" altLang="ja-JP" sz="1600" dirty="0" smtClean="0">
                <a:latin typeface="HGｺﾞｼｯｸM" panose="020B0609000000000000" pitchFamily="49" charset="-128"/>
                <a:ea typeface="HGｺﾞｼｯｸM" panose="020B0609000000000000" pitchFamily="49" charset="-128"/>
              </a:rPr>
            </a:br>
            <a:r>
              <a:rPr lang="ja-JP" altLang="en-US" sz="1600" dirty="0" smtClean="0">
                <a:latin typeface="HGｺﾞｼｯｸM" panose="020B0609000000000000" pitchFamily="49" charset="-128"/>
                <a:ea typeface="HGｺﾞｼｯｸM" panose="020B0609000000000000" pitchFamily="49" charset="-128"/>
              </a:rPr>
              <a:t>　</a:t>
            </a:r>
            <a:r>
              <a:rPr lang="en-US" altLang="ja-JP" sz="1600" dirty="0" smtClean="0">
                <a:latin typeface="HGｺﾞｼｯｸM" panose="020B0609000000000000" pitchFamily="49" charset="-128"/>
                <a:ea typeface="HGｺﾞｼｯｸM" panose="020B0609000000000000" pitchFamily="49" charset="-128"/>
              </a:rPr>
              <a:t/>
            </a:r>
            <a:br>
              <a:rPr lang="en-US" altLang="ja-JP" sz="1600" dirty="0" smtClean="0">
                <a:latin typeface="HGｺﾞｼｯｸM" panose="020B0609000000000000" pitchFamily="49" charset="-128"/>
                <a:ea typeface="HGｺﾞｼｯｸM" panose="020B0609000000000000" pitchFamily="49" charset="-128"/>
              </a:rPr>
            </a:br>
            <a:r>
              <a:rPr lang="ja-JP" altLang="en-US" sz="1600" dirty="0">
                <a:latin typeface="HGｺﾞｼｯｸM" panose="020B0609000000000000" pitchFamily="49" charset="-128"/>
                <a:ea typeface="HGｺﾞｼｯｸM" panose="020B0609000000000000" pitchFamily="49" charset="-128"/>
              </a:rPr>
              <a:t>　</a:t>
            </a:r>
            <a:r>
              <a:rPr lang="en-US" altLang="ja-JP" sz="1600" dirty="0" smtClean="0">
                <a:latin typeface="HGｺﾞｼｯｸM" panose="020B0609000000000000" pitchFamily="49" charset="-128"/>
                <a:ea typeface="HGｺﾞｼｯｸM" panose="020B0609000000000000" pitchFamily="49" charset="-128"/>
              </a:rPr>
              <a:t/>
            </a:r>
            <a:br>
              <a:rPr lang="en-US" altLang="ja-JP" sz="1600" dirty="0" smtClean="0">
                <a:latin typeface="HGｺﾞｼｯｸM" panose="020B0609000000000000" pitchFamily="49" charset="-128"/>
                <a:ea typeface="HGｺﾞｼｯｸM" panose="020B0609000000000000" pitchFamily="49" charset="-128"/>
              </a:rPr>
            </a:br>
            <a:r>
              <a:rPr lang="en-US" altLang="ja-JP" sz="1600" dirty="0">
                <a:latin typeface="HGｺﾞｼｯｸM" panose="020B0609000000000000" pitchFamily="49" charset="-128"/>
                <a:ea typeface="HGｺﾞｼｯｸM" panose="020B0609000000000000" pitchFamily="49" charset="-128"/>
              </a:rPr>
              <a:t/>
            </a:r>
            <a:br>
              <a:rPr lang="en-US" altLang="ja-JP" sz="1600" dirty="0">
                <a:latin typeface="HGｺﾞｼｯｸM" panose="020B0609000000000000" pitchFamily="49" charset="-128"/>
                <a:ea typeface="HGｺﾞｼｯｸM" panose="020B0609000000000000" pitchFamily="49" charset="-128"/>
              </a:rPr>
            </a:br>
            <a:r>
              <a:rPr lang="en-US" altLang="ja-JP" sz="1600" dirty="0" smtClean="0">
                <a:latin typeface="HGｺﾞｼｯｸM" panose="020B0609000000000000" pitchFamily="49" charset="-128"/>
                <a:ea typeface="HGｺﾞｼｯｸM" panose="020B0609000000000000" pitchFamily="49" charset="-128"/>
              </a:rPr>
              <a:t/>
            </a:r>
            <a:br>
              <a:rPr lang="en-US" altLang="ja-JP" sz="1600" dirty="0" smtClean="0">
                <a:latin typeface="HGｺﾞｼｯｸM" panose="020B0609000000000000" pitchFamily="49" charset="-128"/>
                <a:ea typeface="HGｺﾞｼｯｸM" panose="020B0609000000000000" pitchFamily="49" charset="-128"/>
              </a:rPr>
            </a:br>
            <a:r>
              <a:rPr lang="en-US" altLang="ja-JP" sz="1600" dirty="0">
                <a:latin typeface="HGｺﾞｼｯｸM" panose="020B0609000000000000" pitchFamily="49" charset="-128"/>
                <a:ea typeface="HGｺﾞｼｯｸM" panose="020B0609000000000000" pitchFamily="49" charset="-128"/>
              </a:rPr>
              <a:t/>
            </a:r>
            <a:br>
              <a:rPr lang="en-US" altLang="ja-JP" sz="1600" dirty="0">
                <a:latin typeface="HGｺﾞｼｯｸM" panose="020B0609000000000000" pitchFamily="49" charset="-128"/>
                <a:ea typeface="HGｺﾞｼｯｸM" panose="020B0609000000000000" pitchFamily="49" charset="-128"/>
              </a:rPr>
            </a:br>
            <a:r>
              <a:rPr lang="ja-JP" altLang="en-US" sz="1600" dirty="0" smtClean="0">
                <a:latin typeface="HGｺﾞｼｯｸM" panose="020B0609000000000000" pitchFamily="49" charset="-128"/>
                <a:ea typeface="HGｺﾞｼｯｸM" panose="020B0609000000000000" pitchFamily="49" charset="-128"/>
              </a:rPr>
              <a:t>　</a:t>
            </a:r>
            <a:r>
              <a:rPr lang="en-US" altLang="ja-JP" sz="1600" dirty="0" smtClean="0">
                <a:latin typeface="HGｺﾞｼｯｸM" panose="020B0609000000000000" pitchFamily="49" charset="-128"/>
                <a:ea typeface="HGｺﾞｼｯｸM" panose="020B0609000000000000" pitchFamily="49" charset="-128"/>
              </a:rPr>
              <a:t/>
            </a:r>
            <a:br>
              <a:rPr lang="en-US" altLang="ja-JP" sz="1600" dirty="0" smtClean="0">
                <a:latin typeface="HGｺﾞｼｯｸM" panose="020B0609000000000000" pitchFamily="49" charset="-128"/>
                <a:ea typeface="HGｺﾞｼｯｸM" panose="020B0609000000000000" pitchFamily="49" charset="-128"/>
              </a:rPr>
            </a:br>
            <a:r>
              <a:rPr lang="ja-JP" altLang="en-US" sz="3600" dirty="0" smtClean="0">
                <a:latin typeface="HGP創英角ｺﾞｼｯｸUB" panose="020B0900000000000000" pitchFamily="50" charset="-128"/>
                <a:ea typeface="HGP創英角ｺﾞｼｯｸUB" panose="020B0900000000000000" pitchFamily="50" charset="-128"/>
              </a:rPr>
              <a:t>沖縄戦は</a:t>
            </a:r>
            <a:r>
              <a:rPr lang="en-US" altLang="ja-JP" sz="2000" dirty="0" smtClean="0">
                <a:latin typeface="HGｺﾞｼｯｸM" panose="020B0609000000000000" pitchFamily="49" charset="-128"/>
                <a:ea typeface="HGｺﾞｼｯｸM" panose="020B0609000000000000" pitchFamily="49" charset="-128"/>
              </a:rPr>
              <a:t>1945</a:t>
            </a:r>
            <a:r>
              <a:rPr lang="ja-JP" altLang="en-US" sz="2000" dirty="0">
                <a:latin typeface="HGｺﾞｼｯｸM" panose="020B0609000000000000" pitchFamily="49" charset="-128"/>
                <a:ea typeface="HGｺﾞｼｯｸM" panose="020B0609000000000000" pitchFamily="49" charset="-128"/>
              </a:rPr>
              <a:t>年</a:t>
            </a:r>
            <a:r>
              <a:rPr lang="en-US" altLang="ja-JP" sz="2000" dirty="0">
                <a:latin typeface="HGｺﾞｼｯｸM" panose="020B0609000000000000" pitchFamily="49" charset="-128"/>
                <a:ea typeface="HGｺﾞｼｯｸM" panose="020B0609000000000000" pitchFamily="49" charset="-128"/>
              </a:rPr>
              <a:t>3</a:t>
            </a:r>
            <a:r>
              <a:rPr lang="ja-JP" altLang="en-US" sz="2000" dirty="0">
                <a:latin typeface="HGｺﾞｼｯｸM" panose="020B0609000000000000" pitchFamily="49" charset="-128"/>
                <a:ea typeface="HGｺﾞｼｯｸM" panose="020B0609000000000000" pitchFamily="49" charset="-128"/>
              </a:rPr>
              <a:t>月下旬から</a:t>
            </a:r>
            <a:r>
              <a:rPr lang="en-US" altLang="ja-JP" sz="2000" dirty="0">
                <a:latin typeface="HGｺﾞｼｯｸM" panose="020B0609000000000000" pitchFamily="49" charset="-128"/>
                <a:ea typeface="HGｺﾞｼｯｸM" panose="020B0609000000000000" pitchFamily="49" charset="-128"/>
              </a:rPr>
              <a:t>7</a:t>
            </a:r>
            <a:r>
              <a:rPr lang="ja-JP" altLang="en-US" sz="2000" dirty="0">
                <a:latin typeface="HGｺﾞｼｯｸM" panose="020B0609000000000000" pitchFamily="49" charset="-128"/>
                <a:ea typeface="HGｺﾞｼｯｸM" panose="020B0609000000000000" pitchFamily="49" charset="-128"/>
              </a:rPr>
              <a:t>月までの</a:t>
            </a:r>
            <a:r>
              <a:rPr lang="ja-JP" altLang="en-US" sz="2000" dirty="0" smtClean="0">
                <a:latin typeface="HGｺﾞｼｯｸM" panose="020B0609000000000000" pitchFamily="49" charset="-128"/>
                <a:ea typeface="HGｺﾞｼｯｸM" panose="020B0609000000000000" pitchFamily="49" charset="-128"/>
              </a:rPr>
              <a:t>戦い。</a:t>
            </a:r>
            <a:r>
              <a:rPr lang="ja-JP" altLang="en-US" sz="2000" dirty="0">
                <a:latin typeface="HGｺﾞｼｯｸM" panose="020B0609000000000000" pitchFamily="49" charset="-128"/>
                <a:ea typeface="HGｺﾞｼｯｸM" panose="020B0609000000000000" pitchFamily="49" charset="-128"/>
              </a:rPr>
              <a:t/>
            </a:r>
            <a:br>
              <a:rPr lang="ja-JP" altLang="en-US" sz="2000" dirty="0">
                <a:latin typeface="HGｺﾞｼｯｸM" panose="020B0609000000000000" pitchFamily="49" charset="-128"/>
                <a:ea typeface="HGｺﾞｼｯｸM" panose="020B0609000000000000" pitchFamily="49" charset="-128"/>
              </a:rPr>
            </a:br>
            <a:r>
              <a:rPr lang="en-US" altLang="ja-JP" sz="2000" dirty="0">
                <a:latin typeface="HGｺﾞｼｯｸM" panose="020B0609000000000000" pitchFamily="49" charset="-128"/>
                <a:ea typeface="HGｺﾞｼｯｸM" panose="020B0609000000000000" pitchFamily="49" charset="-128"/>
              </a:rPr>
              <a:t>1941</a:t>
            </a:r>
            <a:r>
              <a:rPr lang="ja-JP" altLang="en-US" sz="2000" dirty="0">
                <a:latin typeface="HGｺﾞｼｯｸM" panose="020B0609000000000000" pitchFamily="49" charset="-128"/>
                <a:ea typeface="HGｺﾞｼｯｸM" panose="020B0609000000000000" pitchFamily="49" charset="-128"/>
              </a:rPr>
              <a:t>年に太平洋戦争が勃発し、太平洋の島々で劣勢となった日本軍は、米軍が沖縄に上陸すると見て、米軍を沖縄にくぎづけにする作戦を</a:t>
            </a:r>
            <a:r>
              <a:rPr lang="ja-JP" altLang="en-US" sz="2000" dirty="0" smtClean="0">
                <a:latin typeface="HGｺﾞｼｯｸM" panose="020B0609000000000000" pitchFamily="49" charset="-128"/>
                <a:ea typeface="HGｺﾞｼｯｸM" panose="020B0609000000000000" pitchFamily="49" charset="-128"/>
              </a:rPr>
              <a:t>とる。それ</a:t>
            </a:r>
            <a:r>
              <a:rPr lang="ja-JP" altLang="en-US" sz="2000" dirty="0">
                <a:latin typeface="HGｺﾞｼｯｸM" panose="020B0609000000000000" pitchFamily="49" charset="-128"/>
                <a:ea typeface="HGｺﾞｼｯｸM" panose="020B0609000000000000" pitchFamily="49" charset="-128"/>
              </a:rPr>
              <a:t>は、本土決戦の準備をするための時間稼ぎであり捨石</a:t>
            </a:r>
            <a:r>
              <a:rPr lang="ja-JP" altLang="en-US" sz="2000" dirty="0" smtClean="0">
                <a:latin typeface="HGｺﾞｼｯｸM" panose="020B0609000000000000" pitchFamily="49" charset="-128"/>
                <a:ea typeface="HGｺﾞｼｯｸM" panose="020B0609000000000000" pitchFamily="49" charset="-128"/>
              </a:rPr>
              <a:t>作戦だった。沖縄</a:t>
            </a:r>
            <a:r>
              <a:rPr lang="ja-JP" altLang="en-US" sz="2000" dirty="0">
                <a:latin typeface="HGｺﾞｼｯｸM" panose="020B0609000000000000" pitchFamily="49" charset="-128"/>
                <a:ea typeface="HGｺﾞｼｯｸM" panose="020B0609000000000000" pitchFamily="49" charset="-128"/>
              </a:rPr>
              <a:t>は唯一の地上戦の場と</a:t>
            </a:r>
            <a:r>
              <a:rPr lang="ja-JP" altLang="en-US" sz="2000" dirty="0" smtClean="0">
                <a:latin typeface="HGｺﾞｼｯｸM" panose="020B0609000000000000" pitchFamily="49" charset="-128"/>
                <a:ea typeface="HGｺﾞｼｯｸM" panose="020B0609000000000000" pitchFamily="49" charset="-128"/>
              </a:rPr>
              <a:t>なる。</a:t>
            </a:r>
            <a:r>
              <a:rPr lang="ja-JP" altLang="en-US" sz="2000" dirty="0">
                <a:latin typeface="HGｺﾞｼｯｸM" panose="020B0609000000000000" pitchFamily="49" charset="-128"/>
                <a:ea typeface="HGｺﾞｼｯｸM" panose="020B0609000000000000" pitchFamily="49" charset="-128"/>
              </a:rPr>
              <a:t/>
            </a:r>
            <a:br>
              <a:rPr lang="ja-JP" altLang="en-US" sz="2000" dirty="0">
                <a:latin typeface="HGｺﾞｼｯｸM" panose="020B0609000000000000" pitchFamily="49" charset="-128"/>
                <a:ea typeface="HGｺﾞｼｯｸM" panose="020B0609000000000000" pitchFamily="49" charset="-128"/>
              </a:rPr>
            </a:br>
            <a:r>
              <a:rPr lang="ja-JP" altLang="en-US" sz="2000" dirty="0" smtClean="0">
                <a:latin typeface="HGｺﾞｼｯｸM" panose="020B0609000000000000" pitchFamily="49" charset="-128"/>
                <a:ea typeface="HGｺﾞｼｯｸM" panose="020B0609000000000000" pitchFamily="49" charset="-128"/>
              </a:rPr>
              <a:t>　米軍</a:t>
            </a:r>
            <a:r>
              <a:rPr lang="ja-JP" altLang="en-US" sz="2000" dirty="0">
                <a:latin typeface="HGｺﾞｼｯｸM" panose="020B0609000000000000" pitchFamily="49" charset="-128"/>
                <a:ea typeface="HGｺﾞｼｯｸM" panose="020B0609000000000000" pitchFamily="49" charset="-128"/>
              </a:rPr>
              <a:t>は</a:t>
            </a:r>
            <a:r>
              <a:rPr lang="en-US" altLang="ja-JP" sz="2000" dirty="0">
                <a:latin typeface="HGｺﾞｼｯｸM" panose="020B0609000000000000" pitchFamily="49" charset="-128"/>
                <a:ea typeface="HGｺﾞｼｯｸM" panose="020B0609000000000000" pitchFamily="49" charset="-128"/>
              </a:rPr>
              <a:t>1945</a:t>
            </a:r>
            <a:r>
              <a:rPr lang="ja-JP" altLang="en-US" sz="2000" dirty="0">
                <a:latin typeface="HGｺﾞｼｯｸM" panose="020B0609000000000000" pitchFamily="49" charset="-128"/>
                <a:ea typeface="HGｺﾞｼｯｸM" panose="020B0609000000000000" pitchFamily="49" charset="-128"/>
              </a:rPr>
              <a:t>年の</a:t>
            </a:r>
            <a:r>
              <a:rPr lang="en-US" altLang="ja-JP" sz="2000" dirty="0">
                <a:latin typeface="HGｺﾞｼｯｸM" panose="020B0609000000000000" pitchFamily="49" charset="-128"/>
                <a:ea typeface="HGｺﾞｼｯｸM" panose="020B0609000000000000" pitchFamily="49" charset="-128"/>
              </a:rPr>
              <a:t>4</a:t>
            </a:r>
            <a:r>
              <a:rPr lang="ja-JP" altLang="en-US" sz="2000" dirty="0">
                <a:latin typeface="HGｺﾞｼｯｸM" panose="020B0609000000000000" pitchFamily="49" charset="-128"/>
                <a:ea typeface="HGｺﾞｼｯｸM" panose="020B0609000000000000" pitchFamily="49" charset="-128"/>
              </a:rPr>
              <a:t>月</a:t>
            </a:r>
            <a:r>
              <a:rPr lang="en-US" altLang="ja-JP" sz="2000" dirty="0">
                <a:latin typeface="HGｺﾞｼｯｸM" panose="020B0609000000000000" pitchFamily="49" charset="-128"/>
                <a:ea typeface="HGｺﾞｼｯｸM" panose="020B0609000000000000" pitchFamily="49" charset="-128"/>
              </a:rPr>
              <a:t>1</a:t>
            </a:r>
            <a:r>
              <a:rPr lang="ja-JP" altLang="en-US" sz="2000" dirty="0">
                <a:latin typeface="HGｺﾞｼｯｸM" panose="020B0609000000000000" pitchFamily="49" charset="-128"/>
                <a:ea typeface="HGｺﾞｼｯｸM" panose="020B0609000000000000" pitchFamily="49" charset="-128"/>
              </a:rPr>
              <a:t>日に沖縄本島の中部に上陸し、日本軍の指令部のあった首里に</a:t>
            </a:r>
            <a:r>
              <a:rPr lang="ja-JP" altLang="en-US" sz="2000" dirty="0" smtClean="0">
                <a:latin typeface="HGｺﾞｼｯｸM" panose="020B0609000000000000" pitchFamily="49" charset="-128"/>
                <a:ea typeface="HGｺﾞｼｯｸM" panose="020B0609000000000000" pitchFamily="49" charset="-128"/>
              </a:rPr>
              <a:t>向かう。</a:t>
            </a:r>
            <a:r>
              <a:rPr lang="ja-JP" altLang="en-US" sz="2000" dirty="0">
                <a:latin typeface="HGｺﾞｼｯｸM" panose="020B0609000000000000" pitchFamily="49" charset="-128"/>
                <a:ea typeface="HGｺﾞｼｯｸM" panose="020B0609000000000000" pitchFamily="49" charset="-128"/>
              </a:rPr>
              <a:t>米軍の圧倒的な戦力に、首里の陥落が目前にせまったところで日本軍は南部へ</a:t>
            </a:r>
            <a:r>
              <a:rPr lang="ja-JP" altLang="en-US" sz="2000" dirty="0" smtClean="0">
                <a:latin typeface="HGｺﾞｼｯｸM" panose="020B0609000000000000" pitchFamily="49" charset="-128"/>
                <a:ea typeface="HGｺﾞｼｯｸM" panose="020B0609000000000000" pitchFamily="49" charset="-128"/>
              </a:rPr>
              <a:t>撤退。米軍</a:t>
            </a:r>
            <a:r>
              <a:rPr lang="ja-JP" altLang="en-US" sz="2000" dirty="0">
                <a:latin typeface="HGｺﾞｼｯｸM" panose="020B0609000000000000" pitchFamily="49" charset="-128"/>
                <a:ea typeface="HGｺﾞｼｯｸM" panose="020B0609000000000000" pitchFamily="49" charset="-128"/>
              </a:rPr>
              <a:t>の上陸地点から首里城指令部までを中部戦線、首里以南を南部戦線と</a:t>
            </a:r>
            <a:r>
              <a:rPr lang="ja-JP" altLang="en-US" sz="2000" dirty="0" smtClean="0">
                <a:latin typeface="HGｺﾞｼｯｸM" panose="020B0609000000000000" pitchFamily="49" charset="-128"/>
                <a:ea typeface="HGｺﾞｼｯｸM" panose="020B0609000000000000" pitchFamily="49" charset="-128"/>
              </a:rPr>
              <a:t>言う。</a:t>
            </a:r>
            <a:r>
              <a:rPr lang="ja-JP" altLang="en-US" sz="2000" dirty="0">
                <a:latin typeface="HGｺﾞｼｯｸM" panose="020B0609000000000000" pitchFamily="49" charset="-128"/>
                <a:ea typeface="HGｺﾞｼｯｸM" panose="020B0609000000000000" pitchFamily="49" charset="-128"/>
              </a:rPr>
              <a:t/>
            </a:r>
            <a:br>
              <a:rPr lang="ja-JP" altLang="en-US" sz="2000" dirty="0">
                <a:latin typeface="HGｺﾞｼｯｸM" panose="020B0609000000000000" pitchFamily="49" charset="-128"/>
                <a:ea typeface="HGｺﾞｼｯｸM" panose="020B0609000000000000" pitchFamily="49" charset="-128"/>
              </a:rPr>
            </a:br>
            <a:r>
              <a:rPr lang="ja-JP" altLang="en-US" sz="2000" dirty="0">
                <a:latin typeface="HGｺﾞｼｯｸM" panose="020B0609000000000000" pitchFamily="49" charset="-128"/>
                <a:ea typeface="HGｺﾞｼｯｸM" panose="020B0609000000000000" pitchFamily="49" charset="-128"/>
              </a:rPr>
              <a:t>南部戦線では十数万人の一般住民が巻き込まれ悲惨な結末を迎えることに</a:t>
            </a:r>
            <a:r>
              <a:rPr lang="ja-JP" altLang="en-US" sz="2000" dirty="0" smtClean="0">
                <a:latin typeface="HGｺﾞｼｯｸM" panose="020B0609000000000000" pitchFamily="49" charset="-128"/>
                <a:ea typeface="HGｺﾞｼｯｸM" panose="020B0609000000000000" pitchFamily="49" charset="-128"/>
              </a:rPr>
              <a:t>なる。</a:t>
            </a:r>
            <a:r>
              <a:rPr lang="en-US" altLang="ja-JP" sz="2000" dirty="0" smtClean="0">
                <a:latin typeface="HGｺﾞｼｯｸM" panose="020B0609000000000000" pitchFamily="49" charset="-128"/>
                <a:ea typeface="HGｺﾞｼｯｸM" panose="020B0609000000000000" pitchFamily="49" charset="-128"/>
              </a:rPr>
              <a:t>6</a:t>
            </a:r>
            <a:r>
              <a:rPr lang="ja-JP" altLang="en-US" sz="2000" dirty="0">
                <a:latin typeface="HGｺﾞｼｯｸM" panose="020B0609000000000000" pitchFamily="49" charset="-128"/>
                <a:ea typeface="HGｺﾞｼｯｸM" panose="020B0609000000000000" pitchFamily="49" charset="-128"/>
              </a:rPr>
              <a:t>月</a:t>
            </a:r>
            <a:r>
              <a:rPr lang="en-US" altLang="ja-JP" sz="2000" dirty="0">
                <a:latin typeface="HGｺﾞｼｯｸM" panose="020B0609000000000000" pitchFamily="49" charset="-128"/>
                <a:ea typeface="HGｺﾞｼｯｸM" panose="020B0609000000000000" pitchFamily="49" charset="-128"/>
              </a:rPr>
              <a:t>23</a:t>
            </a:r>
            <a:r>
              <a:rPr lang="ja-JP" altLang="en-US" sz="2000" dirty="0">
                <a:latin typeface="HGｺﾞｼｯｸM" panose="020B0609000000000000" pitchFamily="49" charset="-128"/>
                <a:ea typeface="HGｺﾞｼｯｸM" panose="020B0609000000000000" pitchFamily="49" charset="-128"/>
              </a:rPr>
              <a:t>日、牛島司令官の自決により日本軍の組織的戦闘は終了</a:t>
            </a:r>
            <a:r>
              <a:rPr lang="ja-JP" altLang="en-US" sz="2000" dirty="0" smtClean="0">
                <a:latin typeface="HGｺﾞｼｯｸM" panose="020B0609000000000000" pitchFamily="49" charset="-128"/>
                <a:ea typeface="HGｺﾞｼｯｸM" panose="020B0609000000000000" pitchFamily="49" charset="-128"/>
              </a:rPr>
              <a:t>したが</a:t>
            </a:r>
            <a:r>
              <a:rPr lang="ja-JP" altLang="en-US" sz="2000" dirty="0">
                <a:latin typeface="HGｺﾞｼｯｸM" panose="020B0609000000000000" pitchFamily="49" charset="-128"/>
                <a:ea typeface="HGｺﾞｼｯｸM" panose="020B0609000000000000" pitchFamily="49" charset="-128"/>
              </a:rPr>
              <a:t>、その後も各地で戦闘が続</a:t>
            </a:r>
            <a:r>
              <a:rPr lang="ja-JP" altLang="en-US" sz="2000" dirty="0" err="1">
                <a:latin typeface="HGｺﾞｼｯｸM" panose="020B0609000000000000" pitchFamily="49" charset="-128"/>
                <a:ea typeface="HGｺﾞｼｯｸM" panose="020B0609000000000000" pitchFamily="49" charset="-128"/>
              </a:rPr>
              <a:t>ぎ</a:t>
            </a:r>
            <a:r>
              <a:rPr lang="ja-JP" altLang="en-US" sz="2000" dirty="0">
                <a:latin typeface="HGｺﾞｼｯｸM" panose="020B0609000000000000" pitchFamily="49" charset="-128"/>
                <a:ea typeface="HGｺﾞｼｯｸM" panose="020B0609000000000000" pitchFamily="49" charset="-128"/>
              </a:rPr>
              <a:t>、米軍が作戦修了を宣言したのは</a:t>
            </a:r>
            <a:r>
              <a:rPr lang="en-US" altLang="ja-JP" sz="2000" dirty="0">
                <a:latin typeface="HGｺﾞｼｯｸM" panose="020B0609000000000000" pitchFamily="49" charset="-128"/>
                <a:ea typeface="HGｺﾞｼｯｸM" panose="020B0609000000000000" pitchFamily="49" charset="-128"/>
              </a:rPr>
              <a:t>7</a:t>
            </a:r>
            <a:r>
              <a:rPr lang="ja-JP" altLang="en-US" sz="2000" dirty="0">
                <a:latin typeface="HGｺﾞｼｯｸM" panose="020B0609000000000000" pitchFamily="49" charset="-128"/>
                <a:ea typeface="HGｺﾞｼｯｸM" panose="020B0609000000000000" pitchFamily="49" charset="-128"/>
              </a:rPr>
              <a:t>月</a:t>
            </a:r>
            <a:r>
              <a:rPr lang="en-US" altLang="ja-JP" sz="2000" dirty="0">
                <a:latin typeface="HGｺﾞｼｯｸM" panose="020B0609000000000000" pitchFamily="49" charset="-128"/>
                <a:ea typeface="HGｺﾞｼｯｸM" panose="020B0609000000000000" pitchFamily="49" charset="-128"/>
              </a:rPr>
              <a:t>2</a:t>
            </a:r>
            <a:r>
              <a:rPr lang="ja-JP" altLang="en-US" sz="2000" dirty="0" smtClean="0">
                <a:latin typeface="HGｺﾞｼｯｸM" panose="020B0609000000000000" pitchFamily="49" charset="-128"/>
                <a:ea typeface="HGｺﾞｼｯｸM" panose="020B0609000000000000" pitchFamily="49" charset="-128"/>
              </a:rPr>
              <a:t>日だった。</a:t>
            </a:r>
            <a:br>
              <a:rPr lang="ja-JP" altLang="en-US" sz="2000" dirty="0" smtClean="0">
                <a:latin typeface="HGｺﾞｼｯｸM" panose="020B0609000000000000" pitchFamily="49" charset="-128"/>
                <a:ea typeface="HGｺﾞｼｯｸM" panose="020B0609000000000000" pitchFamily="49" charset="-128"/>
              </a:rPr>
            </a:br>
            <a:r>
              <a:rPr lang="ja-JP" altLang="en-US" sz="2000" dirty="0" smtClean="0">
                <a:latin typeface="HGｺﾞｼｯｸM" panose="020B0609000000000000" pitchFamily="49" charset="-128"/>
                <a:ea typeface="HGｺﾞｼｯｸM" panose="020B0609000000000000" pitchFamily="49" charset="-128"/>
              </a:rPr>
              <a:t>この</a:t>
            </a:r>
            <a:r>
              <a:rPr lang="en-US" altLang="ja-JP" sz="2000" dirty="0" smtClean="0">
                <a:latin typeface="HGｺﾞｼｯｸM" panose="020B0609000000000000" pitchFamily="49" charset="-128"/>
                <a:ea typeface="HGｺﾞｼｯｸM" panose="020B0609000000000000" pitchFamily="49" charset="-128"/>
              </a:rPr>
              <a:t>90</a:t>
            </a:r>
            <a:r>
              <a:rPr lang="ja-JP" altLang="en-US" sz="2000" dirty="0" smtClean="0">
                <a:latin typeface="HGｺﾞｼｯｸM" panose="020B0609000000000000" pitchFamily="49" charset="-128"/>
                <a:ea typeface="HGｺﾞｼｯｸM" panose="020B0609000000000000" pitchFamily="49" charset="-128"/>
              </a:rPr>
              <a:t>日間にわたる沖縄戦で、日本兵</a:t>
            </a:r>
            <a:r>
              <a:rPr lang="en-US" altLang="ja-JP" sz="2000" dirty="0" smtClean="0">
                <a:latin typeface="HGｺﾞｼｯｸM" panose="020B0609000000000000" pitchFamily="49" charset="-128"/>
                <a:ea typeface="HGｺﾞｼｯｸM" panose="020B0609000000000000" pitchFamily="49" charset="-128"/>
              </a:rPr>
              <a:t>6</a:t>
            </a:r>
            <a:r>
              <a:rPr lang="ja-JP" altLang="en-US" sz="2000" dirty="0" smtClean="0">
                <a:latin typeface="HGｺﾞｼｯｸM" panose="020B0609000000000000" pitchFamily="49" charset="-128"/>
                <a:ea typeface="HGｺﾞｼｯｸM" panose="020B0609000000000000" pitchFamily="49" charset="-128"/>
              </a:rPr>
              <a:t>万</a:t>
            </a:r>
            <a:r>
              <a:rPr lang="en-US" altLang="ja-JP" sz="2000" dirty="0" smtClean="0">
                <a:latin typeface="HGｺﾞｼｯｸM" panose="020B0609000000000000" pitchFamily="49" charset="-128"/>
                <a:ea typeface="HGｺﾞｼｯｸM" panose="020B0609000000000000" pitchFamily="49" charset="-128"/>
              </a:rPr>
              <a:t>6</a:t>
            </a:r>
            <a:r>
              <a:rPr lang="ja-JP" altLang="en-US" sz="2000" dirty="0" smtClean="0">
                <a:latin typeface="HGｺﾞｼｯｸM" panose="020B0609000000000000" pitchFamily="49" charset="-128"/>
                <a:ea typeface="HGｺﾞｼｯｸM" panose="020B0609000000000000" pitchFamily="49" charset="-128"/>
              </a:rPr>
              <a:t>千人、沖縄出身兵</a:t>
            </a:r>
            <a:r>
              <a:rPr lang="en-US" altLang="ja-JP" sz="2000" dirty="0" smtClean="0">
                <a:latin typeface="HGｺﾞｼｯｸM" panose="020B0609000000000000" pitchFamily="49" charset="-128"/>
                <a:ea typeface="HGｺﾞｼｯｸM" panose="020B0609000000000000" pitchFamily="49" charset="-128"/>
              </a:rPr>
              <a:t>2</a:t>
            </a:r>
            <a:r>
              <a:rPr lang="ja-JP" altLang="en-US" sz="2000" dirty="0" smtClean="0">
                <a:latin typeface="HGｺﾞｼｯｸM" panose="020B0609000000000000" pitchFamily="49" charset="-128"/>
                <a:ea typeface="HGｺﾞｼｯｸM" panose="020B0609000000000000" pitchFamily="49" charset="-128"/>
              </a:rPr>
              <a:t>万</a:t>
            </a:r>
            <a:r>
              <a:rPr lang="en-US" altLang="ja-JP" sz="2000" dirty="0" smtClean="0">
                <a:latin typeface="HGｺﾞｼｯｸM" panose="020B0609000000000000" pitchFamily="49" charset="-128"/>
                <a:ea typeface="HGｺﾞｼｯｸM" panose="020B0609000000000000" pitchFamily="49" charset="-128"/>
              </a:rPr>
              <a:t>8</a:t>
            </a:r>
            <a:r>
              <a:rPr lang="ja-JP" altLang="en-US" sz="2000" dirty="0" smtClean="0">
                <a:latin typeface="HGｺﾞｼｯｸM" panose="020B0609000000000000" pitchFamily="49" charset="-128"/>
                <a:ea typeface="HGｺﾞｼｯｸM" panose="020B0609000000000000" pitchFamily="49" charset="-128"/>
              </a:rPr>
              <a:t>千人、米兵</a:t>
            </a:r>
            <a:r>
              <a:rPr lang="en-US" altLang="ja-JP" sz="2000" dirty="0" smtClean="0">
                <a:latin typeface="HGｺﾞｼｯｸM" panose="020B0609000000000000" pitchFamily="49" charset="-128"/>
                <a:ea typeface="HGｺﾞｼｯｸM" panose="020B0609000000000000" pitchFamily="49" charset="-128"/>
              </a:rPr>
              <a:t>1</a:t>
            </a:r>
            <a:r>
              <a:rPr lang="ja-JP" altLang="en-US" sz="2000" dirty="0" smtClean="0">
                <a:latin typeface="HGｺﾞｼｯｸM" panose="020B0609000000000000" pitchFamily="49" charset="-128"/>
                <a:ea typeface="HGｺﾞｼｯｸM" panose="020B0609000000000000" pitchFamily="49" charset="-128"/>
              </a:rPr>
              <a:t>万</a:t>
            </a:r>
            <a:r>
              <a:rPr lang="en-US" altLang="ja-JP" sz="2000" dirty="0" smtClean="0">
                <a:latin typeface="HGｺﾞｼｯｸM" panose="020B0609000000000000" pitchFamily="49" charset="-128"/>
                <a:ea typeface="HGｺﾞｼｯｸM" panose="020B0609000000000000" pitchFamily="49" charset="-128"/>
              </a:rPr>
              <a:t>2</a:t>
            </a:r>
            <a:r>
              <a:rPr lang="ja-JP" altLang="en-US" sz="2000" dirty="0" smtClean="0">
                <a:latin typeface="HGｺﾞｼｯｸM" panose="020B0609000000000000" pitchFamily="49" charset="-128"/>
                <a:ea typeface="HGｺﾞｼｯｸM" panose="020B0609000000000000" pitchFamily="49" charset="-128"/>
              </a:rPr>
              <a:t>干人、一般住民</a:t>
            </a:r>
            <a:r>
              <a:rPr lang="en-US" altLang="ja-JP" sz="2000" dirty="0" smtClean="0">
                <a:latin typeface="HGｺﾞｼｯｸM" panose="020B0609000000000000" pitchFamily="49" charset="-128"/>
                <a:ea typeface="HGｺﾞｼｯｸM" panose="020B0609000000000000" pitchFamily="49" charset="-128"/>
              </a:rPr>
              <a:t>9</a:t>
            </a:r>
            <a:r>
              <a:rPr lang="ja-JP" altLang="en-US" sz="2000" dirty="0" smtClean="0">
                <a:latin typeface="HGｺﾞｼｯｸM" panose="020B0609000000000000" pitchFamily="49" charset="-128"/>
                <a:ea typeface="HGｺﾞｼｯｸM" panose="020B0609000000000000" pitchFamily="49" charset="-128"/>
              </a:rPr>
              <a:t>万</a:t>
            </a:r>
            <a:r>
              <a:rPr lang="en-US" altLang="ja-JP" sz="2000" dirty="0" smtClean="0">
                <a:latin typeface="HGｺﾞｼｯｸM" panose="020B0609000000000000" pitchFamily="49" charset="-128"/>
                <a:ea typeface="HGｺﾞｼｯｸM" panose="020B0609000000000000" pitchFamily="49" charset="-128"/>
              </a:rPr>
              <a:t>4</a:t>
            </a:r>
            <a:r>
              <a:rPr lang="ja-JP" altLang="en-US" sz="2000" dirty="0" smtClean="0">
                <a:latin typeface="HGｺﾞｼｯｸM" panose="020B0609000000000000" pitchFamily="49" charset="-128"/>
                <a:ea typeface="HGｺﾞｼｯｸM" panose="020B0609000000000000" pitchFamily="49" charset="-128"/>
              </a:rPr>
              <a:t>千人が亡くなり、沖縄</a:t>
            </a:r>
            <a:r>
              <a:rPr lang="ja-JP" altLang="en-US" sz="2000" dirty="0">
                <a:latin typeface="HGｺﾞｼｯｸM" panose="020B0609000000000000" pitchFamily="49" charset="-128"/>
                <a:ea typeface="HGｺﾞｼｯｸM" panose="020B0609000000000000" pitchFamily="49" charset="-128"/>
              </a:rPr>
              <a:t>県民の</a:t>
            </a:r>
            <a:r>
              <a:rPr lang="en-US" altLang="ja-JP" sz="2000" dirty="0">
                <a:latin typeface="HGｺﾞｼｯｸM" panose="020B0609000000000000" pitchFamily="49" charset="-128"/>
                <a:ea typeface="HGｺﾞｼｯｸM" panose="020B0609000000000000" pitchFamily="49" charset="-128"/>
              </a:rPr>
              <a:t>4</a:t>
            </a:r>
            <a:r>
              <a:rPr lang="ja-JP" altLang="en-US" sz="2000" dirty="0">
                <a:latin typeface="HGｺﾞｼｯｸM" panose="020B0609000000000000" pitchFamily="49" charset="-128"/>
                <a:ea typeface="HGｺﾞｼｯｸM" panose="020B0609000000000000" pitchFamily="49" charset="-128"/>
              </a:rPr>
              <a:t>人に</a:t>
            </a:r>
            <a:r>
              <a:rPr lang="en-US" altLang="ja-JP" sz="2000" dirty="0">
                <a:latin typeface="HGｺﾞｼｯｸM" panose="020B0609000000000000" pitchFamily="49" charset="-128"/>
                <a:ea typeface="HGｺﾞｼｯｸM" panose="020B0609000000000000" pitchFamily="49" charset="-128"/>
              </a:rPr>
              <a:t>1</a:t>
            </a:r>
            <a:r>
              <a:rPr lang="ja-JP" altLang="en-US" sz="2000" dirty="0">
                <a:latin typeface="HGｺﾞｼｯｸM" panose="020B0609000000000000" pitchFamily="49" charset="-128"/>
                <a:ea typeface="HGｺﾞｼｯｸM" panose="020B0609000000000000" pitchFamily="49" charset="-128"/>
              </a:rPr>
              <a:t>人が</a:t>
            </a:r>
            <a:r>
              <a:rPr lang="ja-JP" altLang="en-US" sz="2000" dirty="0" smtClean="0">
                <a:latin typeface="HGｺﾞｼｯｸM" panose="020B0609000000000000" pitchFamily="49" charset="-128"/>
                <a:ea typeface="HGｺﾞｼｯｸM" panose="020B0609000000000000" pitchFamily="49" charset="-128"/>
              </a:rPr>
              <a:t>亡くなった。</a:t>
            </a:r>
            <a:r>
              <a:rPr lang="en-US" altLang="ja-JP" sz="2000" dirty="0" smtClean="0">
                <a:latin typeface="HGｺﾞｼｯｸM" panose="020B0609000000000000" pitchFamily="49" charset="-128"/>
                <a:ea typeface="HGｺﾞｼｯｸM" panose="020B0609000000000000" pitchFamily="49" charset="-128"/>
              </a:rPr>
              <a:t/>
            </a:r>
            <a:br>
              <a:rPr lang="en-US" altLang="ja-JP" sz="2000" dirty="0" smtClean="0">
                <a:latin typeface="HGｺﾞｼｯｸM" panose="020B0609000000000000" pitchFamily="49" charset="-128"/>
                <a:ea typeface="HGｺﾞｼｯｸM" panose="020B0609000000000000" pitchFamily="49" charset="-128"/>
              </a:rPr>
            </a:br>
            <a:r>
              <a:rPr lang="ja-JP" altLang="en-US" sz="2000" dirty="0" smtClean="0">
                <a:latin typeface="HGｺﾞｼｯｸM" panose="020B0609000000000000" pitchFamily="49" charset="-128"/>
                <a:ea typeface="HGｺﾞｼｯｸM" panose="020B0609000000000000" pitchFamily="49" charset="-128"/>
              </a:rPr>
              <a:t>嘉数高台は日本軍が上陸するアメリカ軍を迎え撃つための陣地。</a:t>
            </a:r>
            <a:endParaRPr lang="ja-JP" altLang="en-US" sz="2000" dirty="0"/>
          </a:p>
        </p:txBody>
      </p:sp>
    </p:spTree>
    <p:extLst>
      <p:ext uri="{BB962C8B-B14F-4D97-AF65-F5344CB8AC3E}">
        <p14:creationId xmlns:p14="http://schemas.microsoft.com/office/powerpoint/2010/main" val="1800327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4092" y="461840"/>
            <a:ext cx="10515600" cy="1325563"/>
          </a:xfrm>
        </p:spPr>
        <p:txBody>
          <a:bodyPr>
            <a:normAutofit/>
          </a:bodyPr>
          <a:lstStyle/>
          <a:p>
            <a:r>
              <a:rPr lang="ja-JP" altLang="en-US" dirty="0" smtClean="0">
                <a:latin typeface="HGPｺﾞｼｯｸE" panose="020B0900000000000000" pitchFamily="50" charset="-128"/>
                <a:ea typeface="HGPｺﾞｼｯｸE" panose="020B0900000000000000" pitchFamily="50" charset="-128"/>
              </a:rPr>
              <a:t>嘉数高台公園に保存されている民家の塀の</a:t>
            </a:r>
            <a:r>
              <a:rPr lang="en-US" altLang="ja-JP" dirty="0" smtClean="0">
                <a:latin typeface="HGPｺﾞｼｯｸE" panose="020B0900000000000000" pitchFamily="50" charset="-128"/>
                <a:ea typeface="HGPｺﾞｼｯｸE" panose="020B0900000000000000" pitchFamily="50" charset="-128"/>
              </a:rPr>
              <a:t/>
            </a:r>
            <a:br>
              <a:rPr lang="en-US" altLang="ja-JP" dirty="0" smtClean="0">
                <a:latin typeface="HGPｺﾞｼｯｸE" panose="020B0900000000000000" pitchFamily="50" charset="-128"/>
                <a:ea typeface="HGPｺﾞｼｯｸE" panose="020B0900000000000000" pitchFamily="50" charset="-128"/>
              </a:rPr>
            </a:br>
            <a:r>
              <a:rPr lang="ja-JP" altLang="en-US" dirty="0" smtClean="0">
                <a:latin typeface="HGPｺﾞｼｯｸE" panose="020B0900000000000000" pitchFamily="50" charset="-128"/>
                <a:ea typeface="HGPｺﾞｼｯｸE" panose="020B0900000000000000" pitchFamily="50" charset="-128"/>
              </a:rPr>
              <a:t>沖縄戦での弾痕跡</a:t>
            </a:r>
            <a:endParaRPr kumimoji="1" lang="ja-JP" altLang="en-US" dirty="0">
              <a:latin typeface="HGPｺﾞｼｯｸE" panose="020B0900000000000000" pitchFamily="50" charset="-128"/>
              <a:ea typeface="HGPｺﾞｼｯｸE" panose="020B09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14620" y="2038532"/>
            <a:ext cx="5798127" cy="4347556"/>
          </a:xfrm>
        </p:spPr>
      </p:pic>
      <p:pic>
        <p:nvPicPr>
          <p:cNvPr id="5" name="図 4"/>
          <p:cNvPicPr>
            <a:picLocks noChangeAspect="1"/>
          </p:cNvPicPr>
          <p:nvPr/>
        </p:nvPicPr>
        <p:blipFill>
          <a:blip r:embed="rId3"/>
          <a:stretch>
            <a:fillRect/>
          </a:stretch>
        </p:blipFill>
        <p:spPr>
          <a:xfrm>
            <a:off x="1019247" y="3320892"/>
            <a:ext cx="4048540" cy="2448427"/>
          </a:xfrm>
          <a:prstGeom prst="rect">
            <a:avLst/>
          </a:prstGeom>
        </p:spPr>
      </p:pic>
    </p:spTree>
    <p:extLst>
      <p:ext uri="{BB962C8B-B14F-4D97-AF65-F5344CB8AC3E}">
        <p14:creationId xmlns:p14="http://schemas.microsoft.com/office/powerpoint/2010/main" val="4160181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1929</TotalTime>
  <Words>2149</Words>
  <Application>Microsoft Office PowerPoint</Application>
  <PresentationFormat>ワイド画面</PresentationFormat>
  <Paragraphs>168</Paragraphs>
  <Slides>54</Slides>
  <Notes>0</Notes>
  <HiddenSlides>0</HiddenSlides>
  <MMClips>0</MMClips>
  <ScaleCrop>false</ScaleCrop>
  <HeadingPairs>
    <vt:vector size="6" baseType="variant">
      <vt:variant>
        <vt:lpstr>使用されているフォント</vt:lpstr>
      </vt:variant>
      <vt:variant>
        <vt:i4>20</vt:i4>
      </vt:variant>
      <vt:variant>
        <vt:lpstr>テーマ</vt:lpstr>
      </vt:variant>
      <vt:variant>
        <vt:i4>2</vt:i4>
      </vt:variant>
      <vt:variant>
        <vt:lpstr>スライド タイトル</vt:lpstr>
      </vt:variant>
      <vt:variant>
        <vt:i4>54</vt:i4>
      </vt:variant>
    </vt:vector>
  </HeadingPairs>
  <TitlesOfParts>
    <vt:vector size="76" baseType="lpstr">
      <vt:lpstr>ＤＦＰPOP1体</vt:lpstr>
      <vt:lpstr>ＤＦＰPOP1体W12</vt:lpstr>
      <vt:lpstr>HGPｺﾞｼｯｸE</vt:lpstr>
      <vt:lpstr>HGP創英角ｺﾞｼｯｸUB</vt:lpstr>
      <vt:lpstr>HGSｺﾞｼｯｸM</vt:lpstr>
      <vt:lpstr>HGS創英角ｺﾞｼｯｸUB</vt:lpstr>
      <vt:lpstr>HGS創英角ﾎﾟｯﾌﾟ体</vt:lpstr>
      <vt:lpstr>HGｺﾞｼｯｸM</vt:lpstr>
      <vt:lpstr>HG丸ｺﾞｼｯｸM-PRO</vt:lpstr>
      <vt:lpstr>HG創英角ｺﾞｼｯｸUB</vt:lpstr>
      <vt:lpstr>HG創英角ﾎﾟｯﾌﾟ体</vt:lpstr>
      <vt:lpstr>HG明朝E</vt:lpstr>
      <vt:lpstr>ＭＳ Ｐゴシック</vt:lpstr>
      <vt:lpstr>ＭＳ ゴシック</vt:lpstr>
      <vt:lpstr>游ゴシック</vt:lpstr>
      <vt:lpstr>游ゴシック Light</vt:lpstr>
      <vt:lpstr>Agency FB</vt:lpstr>
      <vt:lpstr>Arial</vt:lpstr>
      <vt:lpstr>Calibri</vt:lpstr>
      <vt:lpstr>Calibri Light</vt:lpstr>
      <vt:lpstr>Office Theme</vt:lpstr>
      <vt:lpstr>Office ​​テーマ</vt:lpstr>
      <vt:lpstr>全労連女性部 沖縄平和ツアー</vt:lpstr>
      <vt:lpstr>沖縄の米軍基地 沖縄県発行「沖縄から伝えたい。米軍基地の話。」から </vt:lpstr>
      <vt:lpstr>PowerPoint プレゼンテーション</vt:lpstr>
      <vt:lpstr>PowerPoint プレゼンテーション</vt:lpstr>
      <vt:lpstr>PowerPoint プレゼンテーション</vt:lpstr>
      <vt:lpstr>PowerPoint プレゼンテーション</vt:lpstr>
      <vt:lpstr>嘉数高台日本軍がアメリカ軍を迎え撃つための陣地。1945年の4月1日、住民を巻き込んでの戦闘が始まる。16日間の戦闘で53％の住民が死亡。</vt:lpstr>
      <vt:lpstr>    　 　    　 沖縄戦は1945年3月下旬から7月までの戦い。 1941年に太平洋戦争が勃発し、太平洋の島々で劣勢となった日本軍は、米軍が沖縄に上陸すると見て、米軍を沖縄にくぎづけにする作戦をとる。それは、本土決戦の準備をするための時間稼ぎであり捨石作戦だった。沖縄は唯一の地上戦の場となる。 　米軍は1945年の4月1日に沖縄本島の中部に上陸し、日本軍の指令部のあった首里に向かう。米軍の圧倒的な戦力に、首里の陥落が目前にせまったところで日本軍は南部へ撤退。米軍の上陸地点から首里城指令部までを中部戦線、首里以南を南部戦線と言う。 南部戦線では十数万人の一般住民が巻き込まれ悲惨な結末を迎えることになる。6月23日、牛島司令官の自決により日本軍の組織的戦闘は終了したが、その後も各地で戦闘が続ぎ、米軍が作戦修了を宣言したのは7月2日だった。 この90日間にわたる沖縄戦で、日本兵6万6千人、沖縄出身兵2万8千人、米兵1万2干人、一般住民9万4千人が亡くなり、沖縄県民の4人に1人が亡くなった。 嘉数高台は日本軍が上陸するアメリカ軍を迎え撃つための陣地。</vt:lpstr>
      <vt:lpstr>嘉数高台公園に保存されている民家の塀の 沖縄戦での弾痕跡</vt:lpstr>
      <vt:lpstr>嘉数高台に保存されている日本軍トーチカ跡</vt:lpstr>
      <vt:lpstr>嘉数高台にある「京都の塔」  1945年の沖縄戦で命を落とした京都府出身約2530人の兵士を悼んで1964年に建てられたもの。奉献者に当時の蜷川虎三知事や、野中広務国会議員も名を連ねている。</vt:lpstr>
      <vt:lpstr>嘉数台から普天間基地を望む　</vt:lpstr>
      <vt:lpstr>普天間基地ゲート前</vt:lpstr>
      <vt:lpstr>駐機するオスプレイ</vt:lpstr>
      <vt:lpstr>平成16年 米軍ヘリが墜落した 沖縄国際大学を 普天間基地から望む</vt:lpstr>
      <vt:lpstr>普天間飛行場周辺の教育施設</vt:lpstr>
      <vt:lpstr>http://dc-office.org/wp-content/uploads/2017/04/QA20170406.pdf 沖縄から伝えたい。米軍基地の話　Q&amp;A BOOKから </vt:lpstr>
      <vt:lpstr>普天間基地ゲート前でシュプレヒコール</vt:lpstr>
      <vt:lpstr>「沖縄県政の現状について」  比嘉みずきさん（日本共産党・沖縄県議会議員） 　翁長知事のとった基地建設のための埋立承認取り消し処分にかかる最高裁判決で、沖縄県が敗訴したからといって、辺野古新基地建設やむなしということはない。最高裁で争った部分はごく一部であり、それ以外のところでたたかえば今でも止めることはできるんだ！と力説。 　 今、埋め立てられているところの先に絶滅危惧種の希少サンゴが14群体見つかり、13群体が死滅した。また、予定されている滑走路の先に活断層が見つかり、そんな地盤のところに基地を作っていいのか？という問題も起こっている。  　比嘉さんは、「これだけ日本政府にひどい仕打ちを受けているのに、なぜ沖縄は復帰を願ったのかわ からない」と思ったこともあったそうです。 その質問を先輩にぶつけると、「日本国憲法のもとに帰るんだ」という言葉が必ず返ってきたそうです。 先輩たちは、本土復帰闘争をたたかい、平和憲法を勝ちとった。そんな大切な日本国憲法を、失うわけにはいかない！と、強く訴えられた</vt:lpstr>
      <vt:lpstr>PowerPoint プレゼンテーション</vt:lpstr>
      <vt:lpstr>沖縄県労連女性部のみなさんと交流</vt:lpstr>
      <vt:lpstr>♪沖縄を返せin居酒屋　</vt:lpstr>
      <vt:lpstr>PowerPoint プレゼンテーション</vt:lpstr>
      <vt:lpstr>　国立公園に米軍のジャングル演習場・ヘリパッドが  </vt:lpstr>
      <vt:lpstr>高江ヘリパッド</vt:lpstr>
      <vt:lpstr>「ヘリパッドいらない」住民の会の座り込み テントに対峙する建設地ゲートの警備員　</vt:lpstr>
      <vt:lpstr>   東村高江ゲート前　座り込み激励と学習会 たたかいのこれまでと現状　　 伊佐育子さん（高江住民の会）に聴く　 </vt:lpstr>
      <vt:lpstr>PowerPoint プレゼンテーション</vt:lpstr>
      <vt:lpstr>PowerPoint プレゼンテーション</vt:lpstr>
      <vt:lpstr>アメリカはやんばるの森から　 　　　　　　　　　出ていけ！！</vt:lpstr>
      <vt:lpstr>2016年12月　嘉手納基地を離陸したオスプレイが墜落した海岸。（不時着とか言ってるけど、機体は大破。この写真では見えないが、海岸のすぐそばには民家も）</vt:lpstr>
      <vt:lpstr>辺野古・大浦湾周辺の海域は、ジュゴンをはじめとする絶滅危惧種262種を含む5,800種以上の生物が確認され、生物種の数は国内の世界自然遺産地域を上回る。 また、5,800種のうち、約1,300種は分類されていない生物であり、多くは新種の可能性がある。新基地建設は、貴重な生物多様性を失わせ、これらかけがえのない生物の存在をおびやかすもの。  左は沖縄県発行「沖縄から伝えたい。米軍基地の話。」から  </vt:lpstr>
      <vt:lpstr>辺野古新基地建設事業</vt:lpstr>
      <vt:lpstr>平和丸に乗船　 辺野古埋め立て工事現場視察</vt:lpstr>
      <vt:lpstr> 沖縄統一連事務所　名護市長選挙激励と学習会 「名護の現状とたたかい」　上野郁子さん（名護平和委員会事務局長）</vt:lpstr>
      <vt:lpstr>稲嶺ススム  必勝！</vt:lpstr>
      <vt:lpstr>参加者は稲嶺必勝のために託されたカンパを手渡す</vt:lpstr>
      <vt:lpstr>キャンプ・シュワブのゲート前</vt:lpstr>
      <vt:lpstr>ゲート前 辺野古新基地建設反対座り込みテント</vt:lpstr>
      <vt:lpstr>PowerPoint プレゼンテーション</vt:lpstr>
      <vt:lpstr>戦車陸揚げの ための浜</vt:lpstr>
      <vt:lpstr>思いやり予算で最初に作られた戦車のための 陸橋</vt:lpstr>
      <vt:lpstr>うるま市米軍属暴行 殺人事件遺体遺棄現場 慰霊・献花 </vt:lpstr>
      <vt:lpstr>嘉手納基地 面積は約1986ヘクタールで、普天間基地の4倍以上。1959年6月には、石川市の宮森小学校に離陸したばかりのジェット戦闘機が墜落・炎上し、児童11人を含む計17人の市民の命を奪いましたが、沖縄で起きている米軍機事故の約7割は嘉手納基地で起きている</vt:lpstr>
      <vt:lpstr>3日目 2017年12月25日 </vt:lpstr>
      <vt:lpstr> 沖縄本島南部の南城市玉城字糸数にある長さ270ｍの自然洞窟で、「糸数壕」とも呼ばれている。沖縄戦時に糸数集落の避難指定壕だったが、日本軍の陣地壕や倉庫として使用され、戦場が南下するにつれて南風原陸軍病院の分室となり、「ひめゆり学徒隊」が看護活動をおこなっていた。</vt:lpstr>
      <vt:lpstr>ガマの中は撮影禁止</vt:lpstr>
      <vt:lpstr>アブチラガマ http://abuchiragama.com/　写真は糸数アブチラガマ案内センターHPから </vt:lpstr>
      <vt:lpstr>平和の礎</vt:lpstr>
      <vt:lpstr>ひめゆり祈念館「ひめゆり」とは那覇市にあった沖縄師範学校女子部、県立第一高等女学校の二つの学校の呼び名。1945年3月23日、ひめゆりの生徒222人と教師18人が、日本軍の下で働くよう（負傷した兵士の世話など）命じられた。ひめゆり学徒隊が最初に行ったのが、南風原町につくられた陸軍病院壕。沖縄戦でひめゆりの生徒222人のうち123名がなくなったが、50人余りは、いつどこで亡くなったのか、わからないまま。3月の動員から解散命令を受けるまでの90日間の犠牲者は19名、6月18日解散命令後のわずか数日で100余名が亡くなった。 </vt:lpstr>
      <vt:lpstr>摩文仁の丘・平和の礎前</vt:lpstr>
      <vt:lpstr>3日間お世話になった 稲福勉さん （沖縄自治労連） 仲村勝美さん （県労連女性部） </vt:lpstr>
      <vt:lpstr>　 写真撮影とパワーポイント作成  大西玲子 山本由里子  資料 沖縄県「沖縄から伝えたい。米軍基地の話。」Ｑ＆ＡＢook 名護市「米軍基地のこと　辺野古移設のこと」 Ｖoice of TAKAE「やんばるの森にヘリパッドいらない」 南城市「糸数アブチラガマ」 ひめゆり平和祈念館資料館   　　　　　　あと1ページ続きます       </vt:lpstr>
      <vt:lpstr>名護市長選　1月28日告示　2月4日投開票</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全労連女性部 沖縄平和ツアー</dc:title>
  <dc:creator>znc3</dc:creator>
  <cp:lastModifiedBy>kurihara</cp:lastModifiedBy>
  <cp:revision>140</cp:revision>
  <cp:lastPrinted>2018-01-09T03:36:20Z</cp:lastPrinted>
  <dcterms:created xsi:type="dcterms:W3CDTF">2017-12-23T14:57:43Z</dcterms:created>
  <dcterms:modified xsi:type="dcterms:W3CDTF">2018-01-16T07:44:38Z</dcterms:modified>
</cp:coreProperties>
</file>